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90"/>
  </p:handoutMasterIdLst>
  <p:sldIdLst>
    <p:sldId id="257" r:id="rId3"/>
    <p:sldId id="424" r:id="rId4"/>
    <p:sldId id="423" r:id="rId5"/>
    <p:sldId id="422" r:id="rId6"/>
    <p:sldId id="421" r:id="rId7"/>
    <p:sldId id="420" r:id="rId8"/>
    <p:sldId id="430" r:id="rId9"/>
    <p:sldId id="431" r:id="rId10"/>
    <p:sldId id="432" r:id="rId11"/>
    <p:sldId id="433" r:id="rId12"/>
    <p:sldId id="434" r:id="rId13"/>
    <p:sldId id="435" r:id="rId14"/>
    <p:sldId id="436" r:id="rId15"/>
    <p:sldId id="437" r:id="rId16"/>
    <p:sldId id="473" r:id="rId17"/>
    <p:sldId id="438" r:id="rId18"/>
    <p:sldId id="439" r:id="rId19"/>
    <p:sldId id="474" r:id="rId20"/>
    <p:sldId id="475" r:id="rId21"/>
    <p:sldId id="476" r:id="rId22"/>
    <p:sldId id="477" r:id="rId23"/>
    <p:sldId id="478" r:id="rId24"/>
    <p:sldId id="479" r:id="rId25"/>
    <p:sldId id="440" r:id="rId26"/>
    <p:sldId id="441" r:id="rId27"/>
    <p:sldId id="442" r:id="rId28"/>
    <p:sldId id="443" r:id="rId29"/>
    <p:sldId id="444" r:id="rId30"/>
    <p:sldId id="480" r:id="rId31"/>
    <p:sldId id="445" r:id="rId32"/>
    <p:sldId id="481" r:id="rId33"/>
    <p:sldId id="446" r:id="rId34"/>
    <p:sldId id="482" r:id="rId35"/>
    <p:sldId id="447" r:id="rId36"/>
    <p:sldId id="483" r:id="rId37"/>
    <p:sldId id="448" r:id="rId38"/>
    <p:sldId id="484" r:id="rId39"/>
    <p:sldId id="485" r:id="rId40"/>
    <p:sldId id="486" r:id="rId41"/>
    <p:sldId id="487" r:id="rId42"/>
    <p:sldId id="488" r:id="rId43"/>
    <p:sldId id="489" r:id="rId44"/>
    <p:sldId id="490" r:id="rId45"/>
    <p:sldId id="449" r:id="rId46"/>
    <p:sldId id="450" r:id="rId47"/>
    <p:sldId id="451" r:id="rId48"/>
    <p:sldId id="452" r:id="rId49"/>
    <p:sldId id="454" r:id="rId50"/>
    <p:sldId id="455" r:id="rId51"/>
    <p:sldId id="491" r:id="rId53"/>
    <p:sldId id="492" r:id="rId54"/>
    <p:sldId id="456" r:id="rId55"/>
    <p:sldId id="493" r:id="rId56"/>
    <p:sldId id="457" r:id="rId57"/>
    <p:sldId id="458" r:id="rId58"/>
    <p:sldId id="459" r:id="rId59"/>
    <p:sldId id="460" r:id="rId60"/>
    <p:sldId id="461" r:id="rId61"/>
    <p:sldId id="494" r:id="rId62"/>
    <p:sldId id="495" r:id="rId63"/>
    <p:sldId id="462" r:id="rId64"/>
    <p:sldId id="463" r:id="rId65"/>
    <p:sldId id="496" r:id="rId66"/>
    <p:sldId id="464" r:id="rId67"/>
    <p:sldId id="465" r:id="rId68"/>
    <p:sldId id="466" r:id="rId69"/>
    <p:sldId id="467" r:id="rId70"/>
    <p:sldId id="468" r:id="rId71"/>
    <p:sldId id="469" r:id="rId72"/>
    <p:sldId id="497" r:id="rId73"/>
    <p:sldId id="470" r:id="rId74"/>
    <p:sldId id="498" r:id="rId75"/>
    <p:sldId id="499" r:id="rId76"/>
    <p:sldId id="472" r:id="rId77"/>
    <p:sldId id="500" r:id="rId78"/>
    <p:sldId id="429" r:id="rId79"/>
    <p:sldId id="427" r:id="rId80"/>
    <p:sldId id="426" r:id="rId81"/>
    <p:sldId id="428" r:id="rId82"/>
    <p:sldId id="501" r:id="rId83"/>
    <p:sldId id="425" r:id="rId84"/>
    <p:sldId id="502" r:id="rId85"/>
    <p:sldId id="503" r:id="rId86"/>
    <p:sldId id="504" r:id="rId87"/>
    <p:sldId id="505" r:id="rId88"/>
    <p:sldId id="418" r:id="rId89"/>
  </p:sldIdLst>
  <p:sldSz cx="12192000" cy="6858000"/>
  <p:notesSz cx="6858000" cy="9144000"/>
  <p:custDataLst>
    <p:tags r:id="rId9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9A48"/>
    <a:srgbClr val="FFE985"/>
    <a:srgbClr val="CE3B37"/>
    <a:srgbClr val="FBFDFC"/>
    <a:srgbClr val="DFE1E0"/>
    <a:srgbClr val="FA772E"/>
    <a:srgbClr val="262626"/>
    <a:srgbClr val="9789C2"/>
    <a:srgbClr val="F29803"/>
    <a:srgbClr val="FEC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40" autoAdjust="0"/>
    <p:restoredTop sz="94581" autoAdjust="0"/>
  </p:normalViewPr>
  <p:slideViewPr>
    <p:cSldViewPr>
      <p:cViewPr varScale="1">
        <p:scale>
          <a:sx n="57" d="100"/>
          <a:sy n="57" d="100"/>
        </p:scale>
        <p:origin x="72" y="732"/>
      </p:cViewPr>
      <p:guideLst>
        <p:guide orient="horz" pos="2251"/>
        <p:guide pos="3840"/>
        <p:guide pos="3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336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gs" Target="tags/tag1.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notesMaster" Target="notesMasters/notesMaster1.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348C81-2EE0-4ADC-AD51-9DC87E0EF38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F0761C-5A44-4BA0-B4C5-00F13EA65E0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p:spPr>
      </p:sp>
      <p:sp>
        <p:nvSpPr>
          <p:cNvPr id="2150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150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lnSpc>
                <a:spcPct val="100000"/>
              </a:lnSpc>
              <a:spcBef>
                <a:spcPct val="0"/>
              </a:spcBef>
              <a:defRPr sz="1200" b="0">
                <a:solidFill>
                  <a:schemeClr val="tx1"/>
                </a:solidFill>
                <a:ea typeface="宋体" panose="02010600030101010101" pitchFamily="2" charset="-122"/>
              </a:defRPr>
            </a:lvl1pPr>
          </a:lstStyle>
          <a:p>
            <a:endParaRPr lang="en-US" altLang="zh-CN"/>
          </a:p>
        </p:txBody>
      </p:sp>
      <p:sp>
        <p:nvSpPr>
          <p:cNvPr id="215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lnSpc>
                <a:spcPct val="100000"/>
              </a:lnSpc>
              <a:spcBef>
                <a:spcPct val="0"/>
              </a:spcBef>
              <a:defRPr sz="1200" b="0">
                <a:solidFill>
                  <a:schemeClr val="tx1"/>
                </a:solidFill>
                <a:ea typeface="宋体" panose="02010600030101010101" pitchFamily="2" charset="-122"/>
              </a:defRPr>
            </a:lvl1pPr>
          </a:lstStyle>
          <a:p>
            <a:fld id="{0D1E2EF4-146E-47B5-A412-FFD548A1AB6A}"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1E2EF4-146E-47B5-A412-FFD548A1AB6A}"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38200" y="6356350"/>
            <a:ext cx="2743200" cy="365125"/>
          </a:xfrm>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1825625"/>
            <a:ext cx="10515600" cy="43513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2" name="直接连接符 1"/>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4" name="图片 3"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1"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cxnSp>
        <p:nvCxnSpPr>
          <p:cNvPr id="4" name="直接连接符 3"/>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sp>
        <p:nvSpPr>
          <p:cNvPr id="6" name="文本框 5"/>
          <p:cNvSpPr txBox="1"/>
          <p:nvPr userDrawn="1"/>
        </p:nvSpPr>
        <p:spPr>
          <a:xfrm>
            <a:off x="-48683" y="116632"/>
            <a:ext cx="3521804" cy="523220"/>
          </a:xfrm>
          <a:prstGeom prst="rect">
            <a:avLst/>
          </a:prstGeom>
          <a:solidFill>
            <a:srgbClr val="FC9A48"/>
          </a:solidFill>
        </p:spPr>
        <p:txBody>
          <a:bodyPr wrap="square" rtlCol="0">
            <a:spAutoFit/>
          </a:bodyPr>
          <a:lstStyle/>
          <a:p>
            <a:r>
              <a:rPr lang="en-US" altLang="zh-CN" sz="2800" dirty="0">
                <a:solidFill>
                  <a:schemeClr val="tx1"/>
                </a:solidFill>
                <a:latin typeface="微软雅黑 Light" panose="020B0502040204020203" pitchFamily="34" charset="-122"/>
                <a:ea typeface="微软雅黑 Light" panose="020B0502040204020203" pitchFamily="34" charset="-122"/>
              </a:rPr>
              <a:t>5.3 </a:t>
            </a:r>
            <a:r>
              <a:rPr lang="zh-CN" altLang="en-US" sz="2800" dirty="0">
                <a:solidFill>
                  <a:schemeClr val="tx1"/>
                </a:solidFill>
                <a:latin typeface="微软雅黑 Light" panose="020B0502040204020203" pitchFamily="34" charset="-122"/>
                <a:ea typeface="微软雅黑 Light" panose="020B0502040204020203" pitchFamily="34" charset="-122"/>
              </a:rPr>
              <a:t>递归算法的设计</a:t>
            </a:r>
            <a:endParaRPr lang="zh-CN" altLang="en-US" sz="2800" dirty="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1"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cxnSp>
        <p:nvCxnSpPr>
          <p:cNvPr id="4" name="直接连接符 3"/>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sp>
        <p:nvSpPr>
          <p:cNvPr id="6" name="文本框 5"/>
          <p:cNvSpPr txBox="1"/>
          <p:nvPr userDrawn="1"/>
        </p:nvSpPr>
        <p:spPr>
          <a:xfrm>
            <a:off x="47328" y="116632"/>
            <a:ext cx="2664296" cy="523220"/>
          </a:xfrm>
          <a:prstGeom prst="rect">
            <a:avLst/>
          </a:prstGeom>
          <a:solidFill>
            <a:srgbClr val="FC9A48"/>
          </a:solidFill>
        </p:spPr>
        <p:txBody>
          <a:bodyPr wrap="square" rtlCol="0">
            <a:spAutoFit/>
          </a:bodyPr>
          <a:lstStyle/>
          <a:p>
            <a:r>
              <a:rPr lang="en-US" altLang="zh-CN" sz="2800" dirty="0">
                <a:solidFill>
                  <a:schemeClr val="tx1"/>
                </a:solidFill>
                <a:latin typeface="微软雅黑 Light" panose="020B0502040204020203" pitchFamily="34" charset="-122"/>
                <a:ea typeface="微软雅黑 Light" panose="020B0502040204020203" pitchFamily="34" charset="-122"/>
              </a:rPr>
              <a:t>5.1</a:t>
            </a:r>
            <a:r>
              <a:rPr lang="zh-CN" altLang="en-US" sz="2800" dirty="0">
                <a:solidFill>
                  <a:schemeClr val="tx1"/>
                </a:solidFill>
                <a:latin typeface="微软雅黑 Light" panose="020B0502040204020203" pitchFamily="34" charset="-122"/>
                <a:ea typeface="微软雅黑 Light" panose="020B0502040204020203" pitchFamily="34" charset="-122"/>
              </a:rPr>
              <a:t> 什么是递归</a:t>
            </a:r>
            <a:endParaRPr lang="zh-CN" altLang="en-US" sz="2800" dirty="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38200" y="6356350"/>
            <a:ext cx="2743200" cy="365125"/>
          </a:xfrm>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a:xfrm>
            <a:off x="4038600" y="6356350"/>
            <a:ext cx="4114800" cy="365125"/>
          </a:xfr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a:xfrm>
            <a:off x="4038600" y="6356350"/>
            <a:ext cx="4114800" cy="365125"/>
          </a:xfr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a:xfrm>
            <a:off x="4038600" y="6356350"/>
            <a:ext cx="4114800" cy="365125"/>
          </a:xfrm>
        </p:spPr>
        <p:txBody>
          <a:bodyPr/>
          <a:lstStyle/>
          <a:p>
            <a:endParaRPr lang="en-US" dirty="0"/>
          </a:p>
        </p:txBody>
      </p:sp>
      <p:sp>
        <p:nvSpPr>
          <p:cNvPr id="5" name="Slide Number Placeholder 4"/>
          <p:cNvSpPr>
            <a:spLocks noGrp="1"/>
          </p:cNvSpPr>
          <p:nvPr>
            <p:ph type="sldNum" sz="quarter" idx="12"/>
          </p:nvPr>
        </p:nvSpPr>
        <p:spPr>
          <a:xfrm>
            <a:off x="8610600" y="6356350"/>
            <a:ext cx="2743200" cy="365125"/>
          </a:xfrm>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a:xfrm>
            <a:off x="4038600" y="6356350"/>
            <a:ext cx="4114800" cy="365125"/>
          </a:xfr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p:spPr>
        <p:txBody>
          <a:bodyPr/>
          <a:lstStyle/>
          <a:p>
            <a:fld id="{48F63A3B-78C7-47BE-AE5E-E10140E04643}" type="slidenum">
              <a:rPr lang="en-US" dirty="0"/>
            </a:fld>
            <a:endParaRPr lang="en-US" dirty="0"/>
          </a:p>
        </p:txBody>
      </p:sp>
      <p:cxnSp>
        <p:nvCxnSpPr>
          <p:cNvPr id="5" name="直接连接符 4"/>
          <p:cNvCxnSpPr/>
          <p:nvPr userDrawn="1"/>
        </p:nvCxnSpPr>
        <p:spPr>
          <a:xfrm>
            <a:off x="0" y="692696"/>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764704"/>
            <a:ext cx="12192000" cy="0"/>
          </a:xfrm>
          <a:prstGeom prst="line">
            <a:avLst/>
          </a:prstGeom>
          <a:ln w="38100">
            <a:solidFill>
              <a:srgbClr val="F19903"/>
            </a:solidFill>
            <a:tailEnd type="none"/>
          </a:ln>
        </p:spPr>
        <p:style>
          <a:lnRef idx="1">
            <a:schemeClr val="accent1"/>
          </a:lnRef>
          <a:fillRef idx="0">
            <a:schemeClr val="accent1"/>
          </a:fillRef>
          <a:effectRef idx="0">
            <a:schemeClr val="accent1"/>
          </a:effectRef>
          <a:fontRef idx="minor">
            <a:schemeClr val="tx1"/>
          </a:fontRef>
        </p:style>
      </p:cxnSp>
      <p:pic>
        <p:nvPicPr>
          <p:cNvPr id="7" name="图片 6"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8342" y="-99392"/>
            <a:ext cx="3521804" cy="973017"/>
          </a:xfrm>
          <a:prstGeom prst="rect">
            <a:avLst/>
          </a:prstGeom>
        </p:spPr>
      </p:pic>
      <p:sp>
        <p:nvSpPr>
          <p:cNvPr id="8" name="文本框 7"/>
          <p:cNvSpPr txBox="1"/>
          <p:nvPr userDrawn="1"/>
        </p:nvSpPr>
        <p:spPr>
          <a:xfrm>
            <a:off x="47328" y="116632"/>
            <a:ext cx="2592288" cy="523220"/>
          </a:xfrm>
          <a:prstGeom prst="rect">
            <a:avLst/>
          </a:prstGeom>
          <a:solidFill>
            <a:srgbClr val="FC9A48"/>
          </a:solidFill>
        </p:spPr>
        <p:txBody>
          <a:bodyPr wrap="square" rtlCol="0">
            <a:spAutoFit/>
          </a:bodyPr>
          <a:lstStyle/>
          <a:p>
            <a:r>
              <a:rPr lang="en-US" altLang="zh-CN" sz="2800" dirty="0">
                <a:solidFill>
                  <a:schemeClr val="tx1"/>
                </a:solidFill>
                <a:latin typeface="微软雅黑 Light" panose="020B0502040204020203" pitchFamily="34" charset="-122"/>
                <a:ea typeface="微软雅黑 Light" panose="020B0502040204020203" pitchFamily="34" charset="-122"/>
              </a:rPr>
              <a:t>5.2 </a:t>
            </a:r>
            <a:r>
              <a:rPr lang="zh-CN" altLang="en-US" sz="2800" dirty="0">
                <a:solidFill>
                  <a:schemeClr val="tx1"/>
                </a:solidFill>
                <a:latin typeface="微软雅黑 Light" panose="020B0502040204020203" pitchFamily="34" charset="-122"/>
                <a:ea typeface="微软雅黑 Light" panose="020B0502040204020203" pitchFamily="34" charset="-122"/>
              </a:rPr>
              <a:t>递归和栈</a:t>
            </a:r>
            <a:endParaRPr lang="en-US" altLang="zh-CN" sz="2800" dirty="0">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a:xfrm>
            <a:off x="4038600" y="6356350"/>
            <a:ext cx="4114800" cy="365125"/>
          </a:xfr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38200" y="6356350"/>
            <a:ext cx="2743200" cy="365125"/>
          </a:xfrm>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a:xfrm>
            <a:off x="4038600" y="6356350"/>
            <a:ext cx="4114800" cy="365125"/>
          </a:xfr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p:spPr>
        <p:txBody>
          <a:bodyPr/>
          <a:lstStyle/>
          <a:p>
            <a:fld id="{48F63A3B-78C7-47BE-AE5E-E10140E04643}" type="slidenum">
              <a:rPr lang="en-US" dirty="0"/>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audio" Target="../media/audio1.wav"/><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GIF"/><Relationship Id="rId1"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jpeg"/><Relationship Id="rId1" Type="http://schemas.openxmlformats.org/officeDocument/2006/relationships/image" Target="../media/image29.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image" Target="../media/image28.GI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image" Target="../media/image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9.GI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7.png"/><Relationship Id="rId1" Type="http://schemas.openxmlformats.org/officeDocument/2006/relationships/image" Target="../media/image28.GI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28.GI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28.GIF"/><Relationship Id="rId1" Type="http://schemas.openxmlformats.org/officeDocument/2006/relationships/slide" Target="slide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9.GI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GI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GI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28.GIF"/><Relationship Id="rId1" Type="http://schemas.openxmlformats.org/officeDocument/2006/relationships/slide" Target="slide2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9.GI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1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28.GIF"/></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29.GI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9.GI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GIF"/></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29.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1.png"/><Relationship Id="rId1" Type="http://schemas.openxmlformats.org/officeDocument/2006/relationships/image" Target="../media/image28.GIF"/></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GI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image" Target="../media/image53.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image" Target="../media/image18.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9.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0.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5.png"/><Relationship Id="rId1" Type="http://schemas.openxmlformats.org/officeDocument/2006/relationships/image" Target="../media/image64.jpe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image" Target="../media/image6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0" y="6457943"/>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0" y="-36192"/>
            <a:ext cx="12192000" cy="5628586"/>
          </a:xfrm>
          <a:prstGeom prst="rect">
            <a:avLst/>
          </a:prstGeom>
          <a:solidFill>
            <a:srgbClr val="F29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descr="文本&#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95800" y="8462881"/>
            <a:ext cx="5143500" cy="5143500"/>
          </a:xfrm>
          <a:prstGeom prst="rect">
            <a:avLst/>
          </a:prstGeom>
        </p:spPr>
      </p:pic>
      <p:cxnSp>
        <p:nvCxnSpPr>
          <p:cNvPr id="11" name="直接连接符 10"/>
          <p:cNvCxnSpPr/>
          <p:nvPr/>
        </p:nvCxnSpPr>
        <p:spPr>
          <a:xfrm>
            <a:off x="0" y="6708629"/>
            <a:ext cx="12192000" cy="32738"/>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6174518"/>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5891093"/>
            <a:ext cx="12192000" cy="0"/>
          </a:xfrm>
          <a:prstGeom prst="line">
            <a:avLst/>
          </a:prstGeom>
          <a:ln w="66675">
            <a:solidFill>
              <a:srgbClr val="F29803"/>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95600" y="764704"/>
            <a:ext cx="8424936" cy="1568450"/>
          </a:xfrm>
          <a:prstGeom prst="rect">
            <a:avLst/>
          </a:prstGeom>
          <a:noFill/>
        </p:spPr>
        <p:txBody>
          <a:bodyPr wrap="square" rtlCol="0">
            <a:spAutoFit/>
          </a:bodyPr>
          <a:lstStyle/>
          <a:p>
            <a:r>
              <a:rPr lang="zh-CN" altLang="en-US" sz="9600" dirty="0">
                <a:ln>
                  <a:solidFill>
                    <a:schemeClr val="bg1"/>
                  </a:solidFill>
                </a:ln>
                <a:solidFill>
                  <a:schemeClr val="tx1"/>
                </a:solidFill>
                <a:latin typeface="微软雅黑" panose="020B0503020204020204" pitchFamily="34" charset="-122"/>
                <a:ea typeface="微软雅黑" panose="020B0503020204020204" pitchFamily="34" charset="-122"/>
              </a:rPr>
              <a:t>数据结构教程</a:t>
            </a:r>
            <a:endParaRPr lang="zh-CN" altLang="en-US" sz="9600"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pic>
        <p:nvPicPr>
          <p:cNvPr id="17" name="图片 16" descr="图片包含 游戏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7" y="-9151"/>
            <a:ext cx="1476917" cy="3582613"/>
          </a:xfrm>
          <a:prstGeom prst="rect">
            <a:avLst/>
          </a:prstGeom>
        </p:spPr>
      </p:pic>
      <p:sp>
        <p:nvSpPr>
          <p:cNvPr id="19" name="文本框 18"/>
          <p:cNvSpPr txBox="1"/>
          <p:nvPr/>
        </p:nvSpPr>
        <p:spPr>
          <a:xfrm>
            <a:off x="5777865" y="2294890"/>
            <a:ext cx="4316095" cy="460375"/>
          </a:xfrm>
          <a:prstGeom prst="rect">
            <a:avLst/>
          </a:prstGeom>
          <a:noFill/>
        </p:spPr>
        <p:txBody>
          <a:bodyPr wrap="square" rtlCol="0">
            <a:spAutoFit/>
          </a:bodyPr>
          <a:lstStyle/>
          <a:p>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第</a:t>
            </a:r>
            <a:r>
              <a:rPr lang="en-US" altLang="zh-CN" sz="2400" dirty="0">
                <a:ln>
                  <a:solidFill>
                    <a:schemeClr val="bg1"/>
                  </a:solidFill>
                </a:ln>
                <a:solidFill>
                  <a:schemeClr val="tx1"/>
                </a:solidFill>
                <a:latin typeface="微软雅黑" panose="020B0503020204020204" pitchFamily="34" charset="-122"/>
                <a:ea typeface="微软雅黑" panose="020B0503020204020204" pitchFamily="34" charset="-122"/>
              </a:rPr>
              <a:t>6</a:t>
            </a:r>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版</a:t>
            </a:r>
            <a:r>
              <a:rPr lang="en-US" altLang="zh-CN" sz="2400" dirty="0">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微课视频</a:t>
            </a:r>
            <a:r>
              <a:rPr lang="en-US" altLang="zh-CN" sz="2400" dirty="0">
                <a:ln>
                  <a:solidFill>
                    <a:schemeClr val="bg1"/>
                  </a:solidFill>
                </a:ln>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r>
              <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rPr>
              <a:t>题库版</a:t>
            </a:r>
            <a:endParaRPr lang="zh-CN" altLang="en-US" sz="2400"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873051" y="2765104"/>
            <a:ext cx="1751341"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李春葆  主编</a:t>
            </a: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5" name="图片 4" descr="乐高玩具&#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64" y="3051635"/>
            <a:ext cx="5400599" cy="3638565"/>
          </a:xfrm>
          <a:prstGeom prst="rect">
            <a:avLst/>
          </a:prstGeom>
        </p:spPr>
      </p:pic>
      <p:sp>
        <p:nvSpPr>
          <p:cNvPr id="20" name="文本框 19"/>
          <p:cNvSpPr txBox="1"/>
          <p:nvPr/>
        </p:nvSpPr>
        <p:spPr>
          <a:xfrm>
            <a:off x="4174934" y="3359118"/>
            <a:ext cx="4513354" cy="1014730"/>
          </a:xfrm>
          <a:prstGeom prst="rect">
            <a:avLst/>
          </a:prstGeom>
          <a:noFill/>
        </p:spPr>
        <p:txBody>
          <a:bodyPr wrap="square" rtlCol="0">
            <a:spAutoFit/>
          </a:bodyPr>
          <a:lstStyle/>
          <a:p>
            <a:r>
              <a:rPr lang="zh-CN" altLang="en-US" sz="6000" dirty="0">
                <a:ln>
                  <a:solidFill>
                    <a:schemeClr val="bg1"/>
                  </a:solidFill>
                </a:ln>
                <a:solidFill>
                  <a:schemeClr val="tx1"/>
                </a:solidFill>
                <a:latin typeface="微软雅黑" panose="020B0503020204020204" pitchFamily="34" charset="-122"/>
                <a:ea typeface="微软雅黑" panose="020B0503020204020204" pitchFamily="34" charset="-122"/>
              </a:rPr>
              <a:t>第</a:t>
            </a:r>
            <a:r>
              <a:rPr lang="en-US" altLang="zh-CN" sz="6000" dirty="0">
                <a:ln>
                  <a:solidFill>
                    <a:schemeClr val="bg1"/>
                  </a:solidFill>
                </a:ln>
                <a:solidFill>
                  <a:schemeClr val="tx1"/>
                </a:solidFill>
                <a:latin typeface="微软雅黑" panose="020B0503020204020204" pitchFamily="34" charset="-122"/>
                <a:ea typeface="微软雅黑" panose="020B0503020204020204" pitchFamily="34" charset="-122"/>
              </a:rPr>
              <a:t>5</a:t>
            </a:r>
            <a:r>
              <a:rPr lang="zh-CN" altLang="en-US" sz="6000" dirty="0">
                <a:ln>
                  <a:solidFill>
                    <a:schemeClr val="bg1"/>
                  </a:solidFill>
                </a:ln>
                <a:solidFill>
                  <a:schemeClr val="tx1"/>
                </a:solidFill>
                <a:latin typeface="微软雅黑" panose="020B0503020204020204" pitchFamily="34" charset="-122"/>
                <a:ea typeface="微软雅黑" panose="020B0503020204020204" pitchFamily="34" charset="-122"/>
              </a:rPr>
              <a:t>章 递归</a:t>
            </a:r>
            <a:endParaRPr lang="zh-CN" altLang="en-US" sz="6000" dirty="0">
              <a:ln>
                <a:solidFill>
                  <a:schemeClr val="bg1"/>
                </a:solidFill>
              </a:ln>
              <a:solidFill>
                <a:schemeClr val="tx1"/>
              </a:solidFill>
              <a:latin typeface="微软雅黑" panose="020B0503020204020204" pitchFamily="34" charset="-122"/>
              <a:ea typeface="微软雅黑" panose="020B0503020204020204" pitchFamily="34" charset="-122"/>
            </a:endParaRPr>
          </a:p>
        </p:txBody>
      </p:sp>
      <p:sp>
        <p:nvSpPr>
          <p:cNvPr id="3" name="圆: 空心 2"/>
          <p:cNvSpPr/>
          <p:nvPr/>
        </p:nvSpPr>
        <p:spPr>
          <a:xfrm>
            <a:off x="7678086" y="2852936"/>
            <a:ext cx="194964" cy="194964"/>
          </a:xfrm>
          <a:prstGeom prst="don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 name="组合 7"/>
          <p:cNvGrpSpPr/>
          <p:nvPr/>
        </p:nvGrpSpPr>
        <p:grpSpPr>
          <a:xfrm>
            <a:off x="1288918" y="5592395"/>
            <a:ext cx="1889956" cy="1287508"/>
            <a:chOff x="-235082" y="5592394"/>
            <a:chExt cx="1889956" cy="1287508"/>
          </a:xfrm>
        </p:grpSpPr>
        <p:sp>
          <p:nvSpPr>
            <p:cNvPr id="4" name="矩形 3"/>
            <p:cNvSpPr/>
            <p:nvPr/>
          </p:nvSpPr>
          <p:spPr>
            <a:xfrm>
              <a:off x="245" y="5592394"/>
              <a:ext cx="1489055" cy="1254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4"/>
            <a:stretch>
              <a:fillRect/>
            </a:stretch>
          </p:blipFill>
          <p:spPr>
            <a:xfrm>
              <a:off x="161764" y="5640408"/>
              <a:ext cx="1187624" cy="1068220"/>
            </a:xfrm>
            <a:prstGeom prst="rect">
              <a:avLst/>
            </a:prstGeom>
          </p:spPr>
        </p:pic>
        <p:sp>
          <p:nvSpPr>
            <p:cNvPr id="6" name="文本框 5"/>
            <p:cNvSpPr txBox="1"/>
            <p:nvPr/>
          </p:nvSpPr>
          <p:spPr>
            <a:xfrm>
              <a:off x="-235082" y="6627172"/>
              <a:ext cx="1889956" cy="252730"/>
            </a:xfrm>
            <a:prstGeom prst="rect">
              <a:avLst/>
            </a:prstGeom>
            <a:noFill/>
          </p:spPr>
          <p:txBody>
            <a:bodyPr wrap="square" rtlCol="0">
              <a:spAutoFit/>
            </a:bodyPr>
            <a:lstStyle/>
            <a:p>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定价：</a:t>
              </a:r>
              <a:r>
                <a:rPr lang="en-US" altLang="zh-CN" sz="1050">
                  <a:solidFill>
                    <a:schemeClr val="tx1">
                      <a:lumMod val="85000"/>
                      <a:lumOff val="15000"/>
                    </a:schemeClr>
                  </a:solidFill>
                  <a:latin typeface="微软雅黑" panose="020B0503020204020204" pitchFamily="34" charset="-122"/>
                  <a:ea typeface="微软雅黑" panose="020B0503020204020204" pitchFamily="34" charset="-122"/>
                </a:rPr>
                <a:t>65.00</a:t>
              </a:r>
              <a:r>
                <a:rPr lang="zh-CN" altLang="en-US" sz="1050">
                  <a:solidFill>
                    <a:schemeClr val="tx1">
                      <a:lumMod val="85000"/>
                      <a:lumOff val="15000"/>
                    </a:schemeClr>
                  </a:solidFill>
                  <a:latin typeface="微软雅黑" panose="020B0503020204020204" pitchFamily="34" charset="-122"/>
                  <a:ea typeface="微软雅黑" panose="020B0503020204020204" pitchFamily="34" charset="-122"/>
                </a:rPr>
                <a:t>元</a:t>
              </a:r>
              <a:endParaRPr lang="zh-CN" altLang="en-US" sz="105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930630" y="1844824"/>
            <a:ext cx="6225366" cy="1476375"/>
          </a:xfrm>
          <a:prstGeom prst="rect">
            <a:avLst/>
          </a:prstGeom>
          <a:noFill/>
          <a:ln w="9525">
            <a:noFill/>
            <a:miter lim="800000"/>
          </a:ln>
          <a:effectLst/>
        </p:spPr>
        <p:txBody>
          <a:bodyPr wrap="square">
            <a:spAutoFit/>
          </a:bodyPr>
          <a:lstStyle/>
          <a:p>
            <a:pPr algn="l">
              <a:spcBef>
                <a:spcPct val="50000"/>
              </a:spcBef>
            </a:pPr>
            <a:r>
              <a:rPr lang="zh-CN" altLang="en-US" sz="3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思考题：</a:t>
            </a:r>
            <a:endParaRPr lang="zh-CN" altLang="en-US" sz="3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l">
              <a:spcBef>
                <a:spcPct val="50000"/>
              </a:spcBef>
            </a:pPr>
            <a:r>
              <a:rPr lang="zh-CN" altLang="en-US" sz="3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请你给出正整数的定义</a:t>
            </a:r>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6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Picture 6" descr="u=2481446627,4183038993&amp;fm=23&amp;gp=0"/>
          <p:cNvPicPr>
            <a:picLocks noChangeAspect="1" noChangeArrowheads="1"/>
          </p:cNvPicPr>
          <p:nvPr/>
        </p:nvPicPr>
        <p:blipFill>
          <a:blip r:embed="rId1" cstate="print"/>
          <a:srcRect/>
          <a:stretch>
            <a:fillRect/>
          </a:stretch>
        </p:blipFill>
        <p:spPr bwMode="auto">
          <a:xfrm>
            <a:off x="335360" y="481211"/>
            <a:ext cx="3333750" cy="2371725"/>
          </a:xfrm>
          <a:prstGeom prst="rect">
            <a:avLst/>
          </a:prstGeom>
          <a:noFill/>
        </p:spPr>
      </p:pic>
      <p:grpSp>
        <p:nvGrpSpPr>
          <p:cNvPr id="4" name="组合 5"/>
          <p:cNvGrpSpPr/>
          <p:nvPr/>
        </p:nvGrpSpPr>
        <p:grpSpPr>
          <a:xfrm>
            <a:off x="3287688" y="3686150"/>
            <a:ext cx="5572164" cy="1770384"/>
            <a:chOff x="1357290" y="3929066"/>
            <a:chExt cx="5572164" cy="1770384"/>
          </a:xfrm>
        </p:grpSpPr>
        <p:sp>
          <p:nvSpPr>
            <p:cNvPr id="5" name="下箭头 3"/>
            <p:cNvSpPr/>
            <p:nvPr/>
          </p:nvSpPr>
          <p:spPr>
            <a:xfrm>
              <a:off x="3500430" y="3929066"/>
              <a:ext cx="252000" cy="4680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6" name="TextBox 4"/>
            <p:cNvSpPr txBox="1"/>
            <p:nvPr/>
          </p:nvSpPr>
          <p:spPr>
            <a:xfrm>
              <a:off x="1357290" y="4500570"/>
              <a:ext cx="5572164" cy="1198880"/>
            </a:xfrm>
            <a:prstGeom prst="rect">
              <a:avLst/>
            </a:prstGeom>
            <a:solidFill>
              <a:schemeClr val="accent6">
                <a:lumMod val="20000"/>
                <a:lumOff val="80000"/>
              </a:schemeClr>
            </a:solidFill>
            <a:ln>
              <a:solidFill>
                <a:srgbClr val="FC9A48"/>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indent="-457200" algn="l">
                <a:lnSpc>
                  <a:spcPct val="150000"/>
                </a:lnSpc>
                <a:buBlip>
                  <a:blip r:embed="rId2"/>
                </a:buBlip>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是正整数。</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50000"/>
                </a:lnSpc>
                <a:buBlip>
                  <a:blip r:embed="rId2"/>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是正整数，则</a:t>
              </a:r>
              <a:r>
                <a:rPr lang="en-US" altLang="zh-CN" sz="24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也是正整数。</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9648" y="2448272"/>
            <a:ext cx="4077072" cy="40770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071814" y="2852936"/>
            <a:ext cx="3452815" cy="2051685"/>
          </a:xfrm>
          <a:prstGeom prst="rect">
            <a:avLst/>
          </a:prstGeom>
          <a:solidFill>
            <a:schemeClr val="bg1"/>
          </a:solidFill>
          <a:ln>
            <a:noFill/>
          </a:ln>
          <a:effectLst>
            <a:outerShdw blurRad="184150" dist="241300" dir="11520000" sx="110000" sy="110000" algn="ctr">
              <a:srgbClr val="000000">
                <a:alpha val="18000"/>
              </a:srgbClr>
            </a:outerShdw>
          </a:effectLst>
        </p:spPr>
        <p:style>
          <a:lnRef idx="1">
            <a:schemeClr val="accent3"/>
          </a:lnRef>
          <a:fillRef idx="2">
            <a:schemeClr val="accent3"/>
          </a:fillRef>
          <a:effectRef idx="1">
            <a:schemeClr val="accent3"/>
          </a:effectRef>
          <a:fontRef idx="minor">
            <a:schemeClr val="dk1"/>
          </a:fontRef>
        </p:style>
        <p:txBody>
          <a:bodyPr wrap="square" lIns="324000" tIns="180000" rIns="180000" bIns="180000">
            <a:spAutoFit/>
          </a:bodyPr>
          <a:lstStyle/>
          <a:p>
            <a:pPr algn="just">
              <a:spcBef>
                <a:spcPct val="50000"/>
              </a:spcBef>
            </a:pP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struct</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LNode</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ElemType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data;</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struct </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LNode</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*next;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LinkNode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4"/>
          <p:cNvSpPr txBox="1">
            <a:spLocks noChangeArrowheads="1"/>
          </p:cNvSpPr>
          <p:nvPr/>
        </p:nvSpPr>
        <p:spPr bwMode="auto">
          <a:xfrm>
            <a:off x="407368" y="550421"/>
            <a:ext cx="5048219" cy="645160"/>
          </a:xfrm>
          <a:prstGeom prst="rect">
            <a:avLst/>
          </a:prstGeom>
          <a:solidFill>
            <a:srgbClr val="FC9A48"/>
          </a:solidFill>
        </p:spPr>
        <p:style>
          <a:lnRef idx="1">
            <a:schemeClr val="accent2"/>
          </a:lnRef>
          <a:fillRef idx="3">
            <a:schemeClr val="accent2"/>
          </a:fillRef>
          <a:effectRef idx="2">
            <a:schemeClr val="accent2"/>
          </a:effectRef>
          <a:fontRef idx="minor">
            <a:schemeClr val="lt1"/>
          </a:fontRef>
        </p:style>
        <p:txBody>
          <a:bodyPr wrap="square">
            <a:spAutoFit/>
          </a:bodyPr>
          <a:lstStyle/>
          <a:p>
            <a:pPr>
              <a:lnSpc>
                <a:spcPct val="100000"/>
              </a:lnSpc>
              <a:spcBef>
                <a:spcPct val="50000"/>
              </a:spcBef>
            </a:pPr>
            <a:r>
              <a:rPr lang="en-US" altLang="zh-CN" sz="3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3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、数据结构是递归的</a:t>
            </a:r>
            <a:endParaRPr lang="zh-CN" altLang="en-US" sz="3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ext Box 5"/>
          <p:cNvSpPr txBox="1">
            <a:spLocks noChangeArrowheads="1"/>
          </p:cNvSpPr>
          <p:nvPr/>
        </p:nvSpPr>
        <p:spPr bwMode="auto">
          <a:xfrm>
            <a:off x="551384" y="1628800"/>
            <a:ext cx="10410580" cy="808990"/>
          </a:xfrm>
          <a:prstGeom prst="rect">
            <a:avLst/>
          </a:prstGeom>
          <a:noFill/>
          <a:ln w="9525">
            <a:noFill/>
            <a:miter lim="800000"/>
          </a:ln>
          <a:effectLst/>
        </p:spPr>
        <p:txBody>
          <a:bodyPr wrap="square">
            <a:spAutoFit/>
          </a:bodyPr>
          <a:lstStyle/>
          <a:p>
            <a:pPr algn="just">
              <a:lnSpc>
                <a:spcPts val="2800"/>
              </a:lnSpc>
              <a:spcBef>
                <a:spcPts val="0"/>
              </a:spcBef>
            </a:pPr>
            <a:r>
              <a:rPr lang="en-US" altLang="zh-CN"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有些数据结构是递归的。例如，第</a:t>
            </a:r>
            <a:r>
              <a:rPr lang="en-US" altLang="zh-CN"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章中介绍过的单链表就是一种递归数据结构，其结点类型定义如下：</a:t>
            </a:r>
            <a:endPar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12"/>
          <p:cNvGrpSpPr/>
          <p:nvPr/>
        </p:nvGrpSpPr>
        <p:grpSpPr>
          <a:xfrm>
            <a:off x="5671612" y="3921210"/>
            <a:ext cx="4528844" cy="953135"/>
            <a:chOff x="4475162" y="3269466"/>
            <a:chExt cx="4528844" cy="953135"/>
          </a:xfrm>
          <a:scene3d>
            <a:camera prst="perspectiveFront" fov="5100000">
              <a:rot lat="0" lon="2100000" rev="0"/>
            </a:camera>
            <a:lightRig rig="flood" dir="t">
              <a:rot lat="0" lon="0" rev="13800000"/>
            </a:lightRig>
          </a:scene3d>
        </p:grpSpPr>
        <p:sp>
          <p:nvSpPr>
            <p:cNvPr id="6" name="TextBox 6"/>
            <p:cNvSpPr txBox="1"/>
            <p:nvPr/>
          </p:nvSpPr>
          <p:spPr>
            <a:xfrm>
              <a:off x="5789296" y="3269466"/>
              <a:ext cx="3214710" cy="953135"/>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指向同类型结点的指针</a:t>
              </a:r>
              <a:endPar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箭头连接符 6"/>
            <p:cNvCxnSpPr/>
            <p:nvPr/>
          </p:nvCxnSpPr>
          <p:spPr>
            <a:xfrm rot="10800000">
              <a:off x="4475162" y="3427411"/>
              <a:ext cx="1000132" cy="1588"/>
            </a:xfrm>
            <a:prstGeom prst="straightConnector1">
              <a:avLst/>
            </a:prstGeom>
            <a:ln w="3492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8" name="组合 11"/>
          <p:cNvGrpSpPr/>
          <p:nvPr/>
        </p:nvGrpSpPr>
        <p:grpSpPr>
          <a:xfrm>
            <a:off x="3667108" y="5253195"/>
            <a:ext cx="2428892" cy="1179199"/>
            <a:chOff x="2143108" y="4214818"/>
            <a:chExt cx="2428892" cy="1179199"/>
          </a:xfrm>
        </p:grpSpPr>
        <p:sp>
          <p:nvSpPr>
            <p:cNvPr id="9" name="Text Box 6"/>
            <p:cNvSpPr txBox="1">
              <a:spLocks noChangeArrowheads="1"/>
            </p:cNvSpPr>
            <p:nvPr/>
          </p:nvSpPr>
          <p:spPr bwMode="auto">
            <a:xfrm>
              <a:off x="2143108" y="4786322"/>
              <a:ext cx="2428892" cy="607695"/>
            </a:xfrm>
            <a:prstGeom prst="rect">
              <a:avLst/>
            </a:prstGeom>
            <a:noFill/>
            <a:ln w="9525">
              <a:noFill/>
              <a:miter lim="800000"/>
            </a:ln>
            <a:effectLst/>
          </p:spPr>
          <p:txBody>
            <a:bodyPr wrap="square">
              <a:spAutoFit/>
            </a:bodyPr>
            <a:lstStyle/>
            <a:p>
              <a:pPr algn="l">
                <a:lnSpc>
                  <a:spcPct val="120000"/>
                </a:lnSpc>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递归数据结构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下箭头 10"/>
            <p:cNvSpPr/>
            <p:nvPr/>
          </p:nvSpPr>
          <p:spPr>
            <a:xfrm>
              <a:off x="3071802" y="4214818"/>
              <a:ext cx="214314" cy="500066"/>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200"/>
            </a:p>
          </p:txBody>
        </p:sp>
      </p:gr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73690" y="2132856"/>
            <a:ext cx="3114998" cy="47251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3402847" y="2417683"/>
            <a:ext cx="539750" cy="431800"/>
          </a:xfrm>
          <a:prstGeom prst="rect">
            <a:avLst/>
          </a:prstGeom>
          <a:gradFill>
            <a:gsLst>
              <a:gs pos="0">
                <a:srgbClr val="FC9A48"/>
              </a:gs>
              <a:gs pos="35000">
                <a:schemeClr val="accent6">
                  <a:lumMod val="60000"/>
                  <a:lumOff val="40000"/>
                </a:schemeClr>
              </a:gs>
              <a:gs pos="100000">
                <a:schemeClr val="accent6">
                  <a:lumMod val="20000"/>
                  <a:lumOff val="80000"/>
                </a:schemeClr>
              </a:gs>
            </a:gsLs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Rectangle 7"/>
          <p:cNvSpPr>
            <a:spLocks noChangeArrowheads="1"/>
          </p:cNvSpPr>
          <p:nvPr/>
        </p:nvSpPr>
        <p:spPr bwMode="auto">
          <a:xfrm>
            <a:off x="3944185" y="2417683"/>
            <a:ext cx="539750" cy="431800"/>
          </a:xfrm>
          <a:prstGeom prst="rect">
            <a:avLst/>
          </a:prstGeom>
          <a:gradFill>
            <a:gsLst>
              <a:gs pos="0">
                <a:srgbClr val="FC9A48"/>
              </a:gs>
              <a:gs pos="35000">
                <a:schemeClr val="accent6">
                  <a:lumMod val="60000"/>
                  <a:lumOff val="40000"/>
                </a:schemeClr>
              </a:gs>
              <a:gs pos="100000">
                <a:schemeClr val="accent6">
                  <a:lumMod val="20000"/>
                  <a:lumOff val="80000"/>
                </a:schemeClr>
              </a:gs>
            </a:gsLs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000" baseline="-25000">
              <a:solidFill>
                <a:srgbClr val="3333FF"/>
              </a:solidFill>
              <a:latin typeface="Consolas" panose="020B0609020204030204" pitchFamily="49" charset="0"/>
              <a:cs typeface="Consolas" panose="020B0609020204030204" pitchFamily="49" charset="0"/>
            </a:endParaRPr>
          </a:p>
        </p:txBody>
      </p:sp>
      <p:sp>
        <p:nvSpPr>
          <p:cNvPr id="4" name="Rectangle 8"/>
          <p:cNvSpPr>
            <a:spLocks noChangeArrowheads="1"/>
          </p:cNvSpPr>
          <p:nvPr/>
        </p:nvSpPr>
        <p:spPr bwMode="auto">
          <a:xfrm>
            <a:off x="4841122" y="2417683"/>
            <a:ext cx="539750" cy="431800"/>
          </a:xfrm>
          <a:prstGeom prst="rect">
            <a:avLst/>
          </a:prstGeom>
          <a:gradFill>
            <a:gsLst>
              <a:gs pos="0">
                <a:srgbClr val="FC9A48"/>
              </a:gs>
              <a:gs pos="35000">
                <a:schemeClr val="accent6">
                  <a:lumMod val="60000"/>
                  <a:lumOff val="40000"/>
                </a:schemeClr>
              </a:gs>
              <a:gs pos="100000">
                <a:schemeClr val="accent6">
                  <a:lumMod val="20000"/>
                  <a:lumOff val="80000"/>
                </a:schemeClr>
              </a:gs>
            </a:gsLs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Rectangle 9"/>
          <p:cNvSpPr>
            <a:spLocks noChangeArrowheads="1"/>
          </p:cNvSpPr>
          <p:nvPr/>
        </p:nvSpPr>
        <p:spPr bwMode="auto">
          <a:xfrm>
            <a:off x="5382460" y="2417683"/>
            <a:ext cx="539750" cy="431800"/>
          </a:xfrm>
          <a:prstGeom prst="rect">
            <a:avLst/>
          </a:prstGeom>
          <a:gradFill>
            <a:gsLst>
              <a:gs pos="0">
                <a:srgbClr val="FC9A48"/>
              </a:gs>
              <a:gs pos="35000">
                <a:schemeClr val="accent6">
                  <a:lumMod val="60000"/>
                  <a:lumOff val="40000"/>
                </a:schemeClr>
              </a:gs>
              <a:gs pos="100000">
                <a:schemeClr val="accent6">
                  <a:lumMod val="20000"/>
                  <a:lumOff val="80000"/>
                </a:schemeClr>
              </a:gs>
            </a:gsLs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zh-CN" sz="2000" baseline="-25000">
              <a:solidFill>
                <a:srgbClr val="3333FF"/>
              </a:solidFill>
              <a:latin typeface="Consolas" panose="020B0609020204030204" pitchFamily="49" charset="0"/>
              <a:cs typeface="Consolas" panose="020B0609020204030204" pitchFamily="49" charset="0"/>
            </a:endParaRPr>
          </a:p>
        </p:txBody>
      </p:sp>
      <p:sp>
        <p:nvSpPr>
          <p:cNvPr id="6" name="Rectangle 10"/>
          <p:cNvSpPr>
            <a:spLocks noChangeArrowheads="1"/>
          </p:cNvSpPr>
          <p:nvPr/>
        </p:nvSpPr>
        <p:spPr bwMode="auto">
          <a:xfrm>
            <a:off x="7722435" y="2417683"/>
            <a:ext cx="539750" cy="431800"/>
          </a:xfrm>
          <a:prstGeom prst="rect">
            <a:avLst/>
          </a:prstGeom>
          <a:gradFill>
            <a:gsLst>
              <a:gs pos="0">
                <a:srgbClr val="FC9A48"/>
              </a:gs>
              <a:gs pos="35000">
                <a:schemeClr val="accent6">
                  <a:lumMod val="60000"/>
                  <a:lumOff val="40000"/>
                </a:schemeClr>
              </a:gs>
              <a:gs pos="100000">
                <a:schemeClr val="accent6">
                  <a:lumMod val="20000"/>
                  <a:lumOff val="80000"/>
                </a:schemeClr>
              </a:gs>
            </a:gsLs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Rectangle 11"/>
          <p:cNvSpPr>
            <a:spLocks noChangeArrowheads="1"/>
          </p:cNvSpPr>
          <p:nvPr/>
        </p:nvSpPr>
        <p:spPr bwMode="auto">
          <a:xfrm>
            <a:off x="8263772" y="2417683"/>
            <a:ext cx="539750" cy="431800"/>
          </a:xfrm>
          <a:prstGeom prst="rect">
            <a:avLst/>
          </a:prstGeom>
          <a:gradFill>
            <a:gsLst>
              <a:gs pos="0">
                <a:srgbClr val="FC9A48"/>
              </a:gs>
              <a:gs pos="35000">
                <a:schemeClr val="accent6">
                  <a:lumMod val="60000"/>
                  <a:lumOff val="40000"/>
                </a:schemeClr>
              </a:gs>
              <a:gs pos="100000">
                <a:schemeClr val="accent6">
                  <a:lumMod val="20000"/>
                  <a:lumOff val="80000"/>
                </a:schemeClr>
              </a:gs>
            </a:gsLs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000">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Text Box 12"/>
          <p:cNvSpPr txBox="1">
            <a:spLocks noChangeArrowheads="1"/>
          </p:cNvSpPr>
          <p:nvPr/>
        </p:nvSpPr>
        <p:spPr bwMode="auto">
          <a:xfrm>
            <a:off x="6427035" y="2429770"/>
            <a:ext cx="576262" cy="398780"/>
          </a:xfrm>
          <a:prstGeom prst="rect">
            <a:avLst/>
          </a:prstGeom>
          <a:noFill/>
          <a:ln w="38100" algn="ctr">
            <a:noFill/>
            <a:miter lim="800000"/>
          </a:ln>
          <a:effectLst/>
        </p:spPr>
        <p:txBody>
          <a:bodyPr>
            <a:spAutoFit/>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Arc 13"/>
          <p:cNvSpPr/>
          <p:nvPr/>
        </p:nvSpPr>
        <p:spPr bwMode="auto">
          <a:xfrm>
            <a:off x="3474285" y="2058909"/>
            <a:ext cx="360362" cy="3587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C00000"/>
            </a:solidFill>
            <a:miter lim="800000"/>
            <a:tailEnd type="stealth" w="lg" len="lg"/>
          </a:ln>
          <a:effectLst/>
        </p:spPr>
        <p:txBody>
          <a:bodyPr wrap="none" anchor="ctr"/>
          <a:lstStyle/>
          <a:p>
            <a:endParaRPr lang="zh-CN" altLang="en-US">
              <a:latin typeface="Consolas" panose="020B0609020204030204" pitchFamily="49" charset="0"/>
              <a:cs typeface="Consolas" panose="020B0609020204030204" pitchFamily="49" charset="0"/>
            </a:endParaRPr>
          </a:p>
        </p:txBody>
      </p:sp>
      <p:sp>
        <p:nvSpPr>
          <p:cNvPr id="10" name="Text Box 14"/>
          <p:cNvSpPr txBox="1">
            <a:spLocks noChangeArrowheads="1"/>
          </p:cNvSpPr>
          <p:nvPr/>
        </p:nvSpPr>
        <p:spPr bwMode="auto">
          <a:xfrm>
            <a:off x="3113922" y="1698546"/>
            <a:ext cx="431800" cy="368300"/>
          </a:xfrm>
          <a:prstGeom prst="rect">
            <a:avLst/>
          </a:prstGeom>
          <a:noFill/>
          <a:ln w="9525">
            <a:noFill/>
            <a:miter lim="800000"/>
          </a:ln>
          <a:effectLst/>
        </p:spPr>
        <p:txBody>
          <a:bodyPr>
            <a:spAutoFit/>
          </a:bodyPr>
          <a:lstStyle/>
          <a:p>
            <a:pPr algn="l">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Line 16"/>
          <p:cNvSpPr>
            <a:spLocks noChangeShapeType="1"/>
          </p:cNvSpPr>
          <p:nvPr/>
        </p:nvSpPr>
        <p:spPr bwMode="auto">
          <a:xfrm>
            <a:off x="4266448" y="2633583"/>
            <a:ext cx="576263" cy="0"/>
          </a:xfrm>
          <a:prstGeom prst="line">
            <a:avLst/>
          </a:prstGeom>
          <a:noFill/>
          <a:ln w="38100">
            <a:solidFill>
              <a:schemeClr val="tx1"/>
            </a:solidFill>
            <a:miter lim="800000"/>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12" name="Line 17"/>
          <p:cNvSpPr>
            <a:spLocks noChangeShapeType="1"/>
          </p:cNvSpPr>
          <p:nvPr/>
        </p:nvSpPr>
        <p:spPr bwMode="auto">
          <a:xfrm>
            <a:off x="5707898" y="2633583"/>
            <a:ext cx="576263" cy="0"/>
          </a:xfrm>
          <a:prstGeom prst="line">
            <a:avLst/>
          </a:prstGeom>
          <a:noFill/>
          <a:ln w="38100">
            <a:solidFill>
              <a:schemeClr val="tx1"/>
            </a:solidFill>
            <a:miter lim="800000"/>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13" name="Line 18"/>
          <p:cNvSpPr>
            <a:spLocks noChangeShapeType="1"/>
          </p:cNvSpPr>
          <p:nvPr/>
        </p:nvSpPr>
        <p:spPr bwMode="auto">
          <a:xfrm>
            <a:off x="7147760" y="2633583"/>
            <a:ext cx="576262" cy="0"/>
          </a:xfrm>
          <a:prstGeom prst="line">
            <a:avLst/>
          </a:prstGeom>
          <a:noFill/>
          <a:ln w="38100">
            <a:solidFill>
              <a:schemeClr val="tx1"/>
            </a:solidFill>
            <a:miter lim="800000"/>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14" name="Text Box 19"/>
          <p:cNvSpPr txBox="1">
            <a:spLocks noChangeArrowheads="1"/>
          </p:cNvSpPr>
          <p:nvPr/>
        </p:nvSpPr>
        <p:spPr bwMode="auto">
          <a:xfrm>
            <a:off x="695276" y="835091"/>
            <a:ext cx="4392612" cy="521970"/>
          </a:xfrm>
          <a:prstGeom prst="rect">
            <a:avLst/>
          </a:prstGeom>
          <a:noFill/>
          <a:ln w="9525">
            <a:noFill/>
            <a:miter lim="800000"/>
          </a:ln>
          <a:effectLst/>
        </p:spPr>
        <p:txBody>
          <a:bodyPr>
            <a:spAutoFit/>
          </a:bodyPr>
          <a:lstStyle/>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不带头结点单链表示意图</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5" name="组合 24"/>
          <p:cNvGrpSpPr/>
          <p:nvPr/>
        </p:nvGrpSpPr>
        <p:grpSpPr>
          <a:xfrm>
            <a:off x="3995779" y="1523234"/>
            <a:ext cx="5128419" cy="726969"/>
            <a:chOff x="2285207" y="1212163"/>
            <a:chExt cx="5128419" cy="726969"/>
          </a:xfrm>
        </p:grpSpPr>
        <p:sp>
          <p:nvSpPr>
            <p:cNvPr id="16" name="Text Box 20"/>
            <p:cNvSpPr txBox="1">
              <a:spLocks noChangeArrowheads="1"/>
            </p:cNvSpPr>
            <p:nvPr/>
          </p:nvSpPr>
          <p:spPr bwMode="auto">
            <a:xfrm>
              <a:off x="2428860" y="1212163"/>
              <a:ext cx="4984766" cy="460375"/>
            </a:xfrm>
            <a:prstGeom prst="rect">
              <a:avLst/>
            </a:prstGeom>
            <a:noFill/>
            <a:ln w="9525">
              <a:noFill/>
              <a:miter lim="800000"/>
            </a:ln>
            <a:effectLst/>
          </p:spPr>
          <p:txBody>
            <a:bodyPr wrap="square">
              <a:spAutoFit/>
            </a:bodyPr>
            <a:lstStyle/>
            <a:p>
              <a:pPr>
                <a:spcBef>
                  <a:spcPct val="50000"/>
                </a:spcBef>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以</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为首结点指针的“大”单链表</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7" name="AutoShape 22"/>
            <p:cNvSpPr/>
            <p:nvPr/>
          </p:nvSpPr>
          <p:spPr bwMode="auto">
            <a:xfrm rot="16200000">
              <a:off x="4516438" y="-508000"/>
              <a:ext cx="215900" cy="4678363"/>
            </a:xfrm>
            <a:prstGeom prst="rightBrace">
              <a:avLst>
                <a:gd name="adj1" fmla="val 180576"/>
                <a:gd name="adj2" fmla="val 50000"/>
              </a:avLst>
            </a:prstGeom>
            <a:noFill/>
            <a:ln w="28575">
              <a:solidFill>
                <a:srgbClr val="C00000"/>
              </a:solidFill>
              <a:miter lim="800000"/>
            </a:ln>
            <a:effectLst/>
          </p:spPr>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grpSp>
      <p:grpSp>
        <p:nvGrpSpPr>
          <p:cNvPr id="18" name="组合 26"/>
          <p:cNvGrpSpPr/>
          <p:nvPr/>
        </p:nvGrpSpPr>
        <p:grpSpPr>
          <a:xfrm>
            <a:off x="3942597" y="3018553"/>
            <a:ext cx="5811856" cy="710406"/>
            <a:chOff x="2232024" y="2707482"/>
            <a:chExt cx="5811856" cy="710406"/>
          </a:xfrm>
        </p:grpSpPr>
        <p:sp>
          <p:nvSpPr>
            <p:cNvPr id="19" name="AutoShape 21"/>
            <p:cNvSpPr/>
            <p:nvPr/>
          </p:nvSpPr>
          <p:spPr bwMode="auto">
            <a:xfrm rot="5400000">
              <a:off x="4968876" y="1016000"/>
              <a:ext cx="215900" cy="3598863"/>
            </a:xfrm>
            <a:prstGeom prst="rightBrace">
              <a:avLst>
                <a:gd name="adj1" fmla="val 138909"/>
                <a:gd name="adj2" fmla="val 50000"/>
              </a:avLst>
            </a:prstGeom>
            <a:noFill/>
            <a:ln w="28575">
              <a:solidFill>
                <a:srgbClr val="C00000"/>
              </a:solidFill>
              <a:miter lim="800000"/>
            </a:ln>
            <a:effectLst/>
          </p:spPr>
          <p:txBody>
            <a:bodyPr wrap="none" anchor="ctr"/>
            <a:lstStyle/>
            <a:p>
              <a:endParaRPr lang="zh-CN" altLang="en-US" sz="1800">
                <a:latin typeface="Consolas" panose="020B0609020204030204" pitchFamily="49" charset="0"/>
                <a:ea typeface="仿宋" panose="02010609060101010101" pitchFamily="49" charset="-122"/>
                <a:cs typeface="Consolas" panose="020B0609020204030204" pitchFamily="49" charset="0"/>
              </a:endParaRPr>
            </a:p>
          </p:txBody>
        </p:sp>
        <p:sp>
          <p:nvSpPr>
            <p:cNvPr id="20" name="Text Box 23"/>
            <p:cNvSpPr txBox="1">
              <a:spLocks noChangeArrowheads="1"/>
            </p:cNvSpPr>
            <p:nvPr/>
          </p:nvSpPr>
          <p:spPr bwMode="auto">
            <a:xfrm>
              <a:off x="2232024" y="2957513"/>
              <a:ext cx="5811856" cy="460375"/>
            </a:xfrm>
            <a:prstGeom prst="rect">
              <a:avLst/>
            </a:prstGeom>
            <a:noFill/>
            <a:ln w="9525">
              <a:noFill/>
              <a:miter lim="800000"/>
            </a:ln>
            <a:effectLst/>
          </p:spPr>
          <p:txBody>
            <a:bodyPr wrap="square">
              <a:spAutoFit/>
            </a:bodyPr>
            <a:lstStyle/>
            <a:p>
              <a:pPr>
                <a:spcBef>
                  <a:spcPct val="50000"/>
                </a:spcBef>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以</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L-&gt;next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为首结点指针的“小”单链表</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21" name="Group 27"/>
          <p:cNvGrpSpPr/>
          <p:nvPr/>
        </p:nvGrpSpPr>
        <p:grpSpPr bwMode="auto">
          <a:xfrm>
            <a:off x="4266447" y="3955968"/>
            <a:ext cx="3887788" cy="1036638"/>
            <a:chOff x="1610" y="2296"/>
            <a:chExt cx="2449" cy="653"/>
          </a:xfrm>
        </p:grpSpPr>
        <p:sp>
          <p:nvSpPr>
            <p:cNvPr id="22" name="AutoShape 25"/>
            <p:cNvSpPr>
              <a:spLocks noChangeArrowheads="1"/>
            </p:cNvSpPr>
            <p:nvPr/>
          </p:nvSpPr>
          <p:spPr bwMode="auto">
            <a:xfrm>
              <a:off x="2653" y="2296"/>
              <a:ext cx="227" cy="272"/>
            </a:xfrm>
            <a:prstGeom prst="downArrow">
              <a:avLst>
                <a:gd name="adj1" fmla="val 50000"/>
                <a:gd name="adj2" fmla="val 25000"/>
              </a:avLst>
            </a:prstGeom>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a:latin typeface="Consolas" panose="020B0609020204030204" pitchFamily="49" charset="0"/>
                <a:cs typeface="Consolas" panose="020B0609020204030204" pitchFamily="49" charset="0"/>
              </a:endParaRPr>
            </a:p>
          </p:txBody>
        </p:sp>
        <p:sp>
          <p:nvSpPr>
            <p:cNvPr id="23" name="Text Box 26"/>
            <p:cNvSpPr txBox="1">
              <a:spLocks noChangeArrowheads="1"/>
            </p:cNvSpPr>
            <p:nvPr/>
          </p:nvSpPr>
          <p:spPr bwMode="auto">
            <a:xfrm>
              <a:off x="1610" y="2659"/>
              <a:ext cx="2449" cy="290"/>
            </a:xfrm>
            <a:prstGeom prst="rect">
              <a:avLst/>
            </a:prstGeom>
            <a:noFill/>
            <a:ln w="9525">
              <a:noFill/>
              <a:miter lim="800000"/>
            </a:ln>
            <a:effectLst/>
          </p:spPr>
          <p:txBody>
            <a:bodyPr>
              <a:spAutoFit/>
            </a:bodyPr>
            <a:lstStyle/>
            <a:p>
              <a:pPr>
                <a:spcBef>
                  <a:spcPct val="50000"/>
                </a:spcBef>
              </a:pP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体现出这种单链表的递归性。</a:t>
              </a:r>
              <a:endPar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24" name="Text Box 28"/>
          <p:cNvSpPr txBox="1">
            <a:spLocks noChangeArrowheads="1"/>
          </p:cNvSpPr>
          <p:nvPr/>
        </p:nvSpPr>
        <p:spPr bwMode="auto">
          <a:xfrm>
            <a:off x="3546268" y="5321073"/>
            <a:ext cx="6726196" cy="521970"/>
          </a:xfrm>
          <a:prstGeom prst="rect">
            <a:avLst/>
          </a:prstGeom>
          <a:noFill/>
          <a:ln w="9525">
            <a:noFill/>
            <a:miter lim="800000"/>
          </a:ln>
          <a:effectLst/>
        </p:spPr>
        <p:txBody>
          <a:bodyPr wrap="square">
            <a:spAutoFit/>
          </a:bodyPr>
          <a:lstStyle/>
          <a:p>
            <a:pPr algn="l">
              <a:spcBef>
                <a:spcPct val="50000"/>
              </a:spcBef>
            </a:pP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思考：</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如果带有头结点又会怎样呢？？？</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1344" y="3283363"/>
            <a:ext cx="3097965" cy="3097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57716" y="1638751"/>
            <a:ext cx="10622860" cy="1168400"/>
          </a:xfrm>
          <a:prstGeom prst="rect">
            <a:avLst/>
          </a:prstGeom>
          <a:noFill/>
          <a:ln w="9525">
            <a:noFill/>
            <a:miter lim="800000"/>
          </a:ln>
          <a:effectLst/>
        </p:spPr>
        <p:txBody>
          <a:bodyPr wrap="square">
            <a:spAutoFit/>
          </a:bodyPr>
          <a:lstStyle/>
          <a:p>
            <a:pPr algn="just">
              <a:lnSpc>
                <a:spcPts val="2800"/>
              </a:lnSpc>
            </a:pPr>
            <a:r>
              <a:rPr lang="en-US" altLang="zh-CN" sz="28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Hanoi</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问题</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的塔座，在塔座</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上有</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个直径各不相同，从小到大依次编号为</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的盘片。要求将</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塔座上的</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个盘片移到塔座</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上。</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335360" y="692696"/>
            <a:ext cx="6408712" cy="645160"/>
          </a:xfrm>
          <a:prstGeom prst="rect">
            <a:avLst/>
          </a:prstGeom>
          <a:gradFill>
            <a:gsLst>
              <a:gs pos="0">
                <a:srgbClr val="FC9A48"/>
              </a:gs>
              <a:gs pos="80000">
                <a:srgbClr val="FC9A48"/>
              </a:gs>
              <a:gs pos="100000">
                <a:srgbClr val="FC9A48"/>
              </a:gs>
            </a:gsLst>
          </a:gradFill>
          <a:ln>
            <a:tailEnd type="none" w="lg" len="lg"/>
          </a:ln>
        </p:spPr>
        <p:style>
          <a:lnRef idx="1">
            <a:schemeClr val="accent2"/>
          </a:lnRef>
          <a:fillRef idx="3">
            <a:schemeClr val="accent2"/>
          </a:fillRef>
          <a:effectRef idx="2">
            <a:schemeClr val="accent2"/>
          </a:effectRef>
          <a:fontRef idx="minor">
            <a:schemeClr val="lt1"/>
          </a:fontRef>
        </p:style>
        <p:txBody>
          <a:bodyPr wrap="square">
            <a:spAutoFit/>
          </a:bodyPr>
          <a:lstStyle/>
          <a:p>
            <a:pPr>
              <a:lnSpc>
                <a:spcPct val="100000"/>
              </a:lnSpc>
              <a:spcBef>
                <a:spcPct val="50000"/>
              </a:spcBef>
            </a:pPr>
            <a:r>
              <a:rPr lang="en-US" altLang="zh-CN" sz="3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3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、问题的求解方法是递归的</a:t>
            </a:r>
            <a:endParaRPr lang="zh-CN" altLang="en-US" sz="3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 name="Picture 2" descr="http://f.hiphotos.baidu.com/baike/w%3D268/sign=f56f08bb269759ee4a5067cd8afa434e/2934349b033b5bb5347f4c4836d3d539b700bcd8.jpg"/>
          <p:cNvPicPr>
            <a:picLocks noChangeAspect="1" noChangeArrowheads="1"/>
          </p:cNvPicPr>
          <p:nvPr/>
        </p:nvPicPr>
        <p:blipFill>
          <a:blip r:embed="rId1" cstate="print"/>
          <a:srcRect/>
          <a:stretch>
            <a:fillRect/>
          </a:stretch>
        </p:blipFill>
        <p:spPr bwMode="auto">
          <a:xfrm>
            <a:off x="7863780" y="2348879"/>
            <a:ext cx="3057326" cy="3096345"/>
          </a:xfrm>
          <a:prstGeom prst="rect">
            <a:avLst/>
          </a:prstGeom>
          <a:noFill/>
        </p:spPr>
      </p:pic>
      <p:sp>
        <p:nvSpPr>
          <p:cNvPr id="5" name="TextBox 4"/>
          <p:cNvSpPr txBox="1"/>
          <p:nvPr/>
        </p:nvSpPr>
        <p:spPr>
          <a:xfrm>
            <a:off x="1199456" y="4075186"/>
            <a:ext cx="2071702" cy="460375"/>
          </a:xfrm>
          <a:prstGeom prst="rect">
            <a:avLst/>
          </a:prstGeom>
          <a:noFill/>
        </p:spPr>
        <p:txBody>
          <a:bodyPr wrap="square" rtlCol="0">
            <a:spAutoFit/>
          </a:bodyPr>
          <a:lstStyle/>
          <a:p>
            <a:pPr algn="just">
              <a:spcBef>
                <a:spcPct val="50000"/>
              </a:spcBef>
            </a:pP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移动规则：</a:t>
            </a:r>
            <a:endPar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1270894" y="4575253"/>
            <a:ext cx="7500990" cy="1732915"/>
          </a:xfrm>
          <a:prstGeom prst="rect">
            <a:avLst/>
          </a:prstGeom>
          <a:noFill/>
        </p:spPr>
        <p:txBody>
          <a:bodyPr wrap="square" rtlCol="0">
            <a:spAutoFit/>
          </a:bodyPr>
          <a:lstStyle/>
          <a:p>
            <a:pPr marL="457200" indent="-457200" algn="l">
              <a:lnSpc>
                <a:spcPts val="3200"/>
              </a:lnSpc>
              <a:buBlip>
                <a:blip r:embed="rId2"/>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每次只能移动一个盘片；</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200"/>
              </a:lnSpc>
              <a:buBlip>
                <a:blip r:embed="rId2"/>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盘片可以插在</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中任一塔座上；</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200"/>
              </a:lnSpc>
              <a:buBlip>
                <a:blip r:embed="rId2"/>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任何时候都不能将一个较大的盘片放在较小的盘片上方。</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917700" y="4566022"/>
            <a:ext cx="2606664" cy="515927"/>
          </a:xfrm>
          <a:prstGeom prst="rect">
            <a:avLst/>
          </a:prstGeom>
          <a:scene3d>
            <a:camera prst="perspectiveHeroicExtremeRightFacing"/>
            <a:lightRig rig="threePt" dir="t"/>
          </a:scene3d>
        </p:spPr>
        <p:style>
          <a:lnRef idx="1">
            <a:schemeClr val="accent2"/>
          </a:lnRef>
          <a:fillRef idx="2">
            <a:schemeClr val="accent2"/>
          </a:fillRef>
          <a:effectRef idx="1">
            <a:schemeClr val="accent2"/>
          </a:effectRef>
          <a:fontRef idx="minor">
            <a:schemeClr val="dk1"/>
          </a:fontRef>
        </p:style>
        <p:txBody>
          <a:bodyPr/>
          <a:lstStyle/>
          <a:p>
            <a:pPr eaLnBrk="0" hangingPunct="0">
              <a:lnSpc>
                <a:spcPct val="11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Hanoi(n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Rectangle 4"/>
          <p:cNvSpPr>
            <a:spLocks noChangeArrowheads="1"/>
          </p:cNvSpPr>
          <p:nvPr/>
        </p:nvSpPr>
        <p:spPr bwMode="auto">
          <a:xfrm>
            <a:off x="5381620" y="4108821"/>
            <a:ext cx="5000660" cy="1295400"/>
          </a:xfrm>
          <a:prstGeom prst="rect">
            <a:avLst/>
          </a:prstGeom>
          <a:solidFill>
            <a:schemeClr val="accent2">
              <a:lumMod val="20000"/>
              <a:lumOff val="80000"/>
            </a:schemeClr>
          </a:solidFill>
          <a:ln>
            <a:solidFill>
              <a:schemeClr val="accent2"/>
            </a:solidFill>
          </a:ln>
          <a:scene3d>
            <a:camera prst="perspectiveRight"/>
            <a:lightRig rig="threePt" dir="t"/>
          </a:scene3d>
        </p:spPr>
        <p:style>
          <a:lnRef idx="1">
            <a:schemeClr val="accent5"/>
          </a:lnRef>
          <a:fillRef idx="2">
            <a:schemeClr val="accent5"/>
          </a:fillRef>
          <a:effectRef idx="1">
            <a:schemeClr val="accent5"/>
          </a:effectRef>
          <a:fontRef idx="minor">
            <a:schemeClr val="dk1"/>
          </a:fontRef>
        </p:style>
        <p:txBody>
          <a:bodyPr/>
          <a:lstStyle/>
          <a:p>
            <a:pPr algn="just" eaLnBrk="0" hangingPunct="0">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Hanoi(n-1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eaLnBrk="0" hangingPunct="0">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move(n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将第</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个圆盘从</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移到</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eaLnBrk="0" hangingPunct="0">
              <a:lnSpc>
                <a:spcPct val="10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Hanoi(n-1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AutoShape 6"/>
          <p:cNvSpPr>
            <a:spLocks noChangeArrowheads="1"/>
          </p:cNvSpPr>
          <p:nvPr/>
        </p:nvSpPr>
        <p:spPr bwMode="auto">
          <a:xfrm>
            <a:off x="4302120" y="4688260"/>
            <a:ext cx="936625" cy="287337"/>
          </a:xfrm>
          <a:prstGeom prst="rightArrow">
            <a:avLst>
              <a:gd name="adj1" fmla="val 50000"/>
              <a:gd name="adj2" fmla="val 81492"/>
            </a:avLst>
          </a:prstGeom>
          <a:gradFill>
            <a:gsLst>
              <a:gs pos="0">
                <a:srgbClr val="C00000"/>
              </a:gs>
              <a:gs pos="80000">
                <a:srgbClr val="C00000"/>
              </a:gs>
              <a:gs pos="100000">
                <a:srgbClr val="C00000"/>
              </a:gs>
            </a:gsLst>
          </a:gradFill>
        </p:spPr>
        <p:style>
          <a:lnRef idx="0">
            <a:schemeClr val="accent3"/>
          </a:lnRef>
          <a:fillRef idx="3">
            <a:schemeClr val="accent3"/>
          </a:fillRef>
          <a:effectRef idx="3">
            <a:schemeClr val="accent3"/>
          </a:effectRef>
          <a:fontRef idx="minor">
            <a:schemeClr val="lt1"/>
          </a:fontRef>
        </p:style>
        <p:txBody>
          <a:bodyPr wrap="none" anchor="ctr"/>
          <a:lstStyle/>
          <a:p>
            <a:endParaRPr lang="zh-CN" altLang="en-US"/>
          </a:p>
        </p:txBody>
      </p:sp>
      <p:grpSp>
        <p:nvGrpSpPr>
          <p:cNvPr id="5" name="Group 11"/>
          <p:cNvGrpSpPr/>
          <p:nvPr/>
        </p:nvGrpSpPr>
        <p:grpSpPr bwMode="auto">
          <a:xfrm>
            <a:off x="2208214" y="4436764"/>
            <a:ext cx="6264275" cy="2282825"/>
            <a:chOff x="431" y="795"/>
            <a:chExt cx="3946" cy="1438"/>
          </a:xfrm>
        </p:grpSpPr>
        <p:sp>
          <p:nvSpPr>
            <p:cNvPr id="6" name="Text Box 7"/>
            <p:cNvSpPr txBox="1">
              <a:spLocks noChangeArrowheads="1"/>
            </p:cNvSpPr>
            <p:nvPr/>
          </p:nvSpPr>
          <p:spPr bwMode="auto">
            <a:xfrm>
              <a:off x="431" y="1943"/>
              <a:ext cx="3946" cy="290"/>
            </a:xfrm>
            <a:prstGeom prst="rect">
              <a:avLst/>
            </a:prstGeom>
            <a:noFill/>
            <a:ln w="9525">
              <a:noFill/>
              <a:miter lim="800000"/>
            </a:ln>
            <a:effectLst/>
          </p:spPr>
          <p:txBody>
            <a:bodyPr>
              <a:spAutoFit/>
            </a:bodyPr>
            <a:lstStyle/>
            <a:p>
              <a:pPr>
                <a:spcBef>
                  <a:spcPct val="50000"/>
                </a:spcBef>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大问题”转化为若干个“小问题”求解</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Freeform 8"/>
            <p:cNvSpPr/>
            <p:nvPr/>
          </p:nvSpPr>
          <p:spPr bwMode="auto">
            <a:xfrm>
              <a:off x="1016" y="1248"/>
              <a:ext cx="232" cy="641"/>
            </a:xfrm>
            <a:custGeom>
              <a:avLst/>
              <a:gdLst/>
              <a:ahLst/>
              <a:cxnLst>
                <a:cxn ang="0">
                  <a:pos x="232" y="641"/>
                </a:cxn>
                <a:cxn ang="0">
                  <a:pos x="0" y="0"/>
                </a:cxn>
              </a:cxnLst>
              <a:rect l="0" t="0" r="r" b="b"/>
              <a:pathLst>
                <a:path w="232" h="641">
                  <a:moveTo>
                    <a:pt x="232" y="641"/>
                  </a:moveTo>
                  <a:lnTo>
                    <a:pt x="0" y="0"/>
                  </a:lnTo>
                </a:path>
              </a:pathLst>
            </a:custGeom>
            <a:noFill/>
            <a:ln w="38100" cap="flat" cmpd="sng">
              <a:solidFill>
                <a:srgbClr val="C00000"/>
              </a:solidFill>
              <a:prstDash val="solid"/>
              <a:miter lim="800000"/>
              <a:headEnd type="none" w="med" len="med"/>
              <a:tailEnd type="stealth" w="lg" len="lg"/>
            </a:ln>
            <a:effectLst/>
          </p:spPr>
          <p:txBody>
            <a:bodyPr wrap="none"/>
            <a:lstStyle/>
            <a:p>
              <a:endParaRPr lang="zh-CN" altLang="en-US"/>
            </a:p>
          </p:txBody>
        </p:sp>
        <p:sp>
          <p:nvSpPr>
            <p:cNvPr id="8" name="Freeform 9"/>
            <p:cNvSpPr/>
            <p:nvPr/>
          </p:nvSpPr>
          <p:spPr bwMode="auto">
            <a:xfrm>
              <a:off x="2565" y="795"/>
              <a:ext cx="241" cy="1065"/>
            </a:xfrm>
            <a:custGeom>
              <a:avLst/>
              <a:gdLst/>
              <a:ahLst/>
              <a:cxnLst>
                <a:cxn ang="0">
                  <a:pos x="241" y="1065"/>
                </a:cxn>
                <a:cxn ang="0">
                  <a:pos x="0" y="0"/>
                </a:cxn>
              </a:cxnLst>
              <a:rect l="0" t="0" r="r" b="b"/>
              <a:pathLst>
                <a:path w="241" h="1065">
                  <a:moveTo>
                    <a:pt x="241" y="1065"/>
                  </a:moveTo>
                  <a:lnTo>
                    <a:pt x="0" y="0"/>
                  </a:lnTo>
                </a:path>
              </a:pathLst>
            </a:custGeom>
            <a:noFill/>
            <a:ln w="38100" cap="flat" cmpd="sng">
              <a:solidFill>
                <a:srgbClr val="C00000"/>
              </a:solidFill>
              <a:prstDash val="solid"/>
              <a:round/>
              <a:headEnd type="none" w="med" len="med"/>
              <a:tailEnd type="stealth" w="lg" len="lg"/>
            </a:ln>
            <a:effectLst/>
          </p:spPr>
          <p:txBody>
            <a:bodyPr wrap="none"/>
            <a:lstStyle/>
            <a:p>
              <a:endParaRPr lang="zh-CN" altLang="en-US"/>
            </a:p>
          </p:txBody>
        </p:sp>
        <p:sp>
          <p:nvSpPr>
            <p:cNvPr id="9" name="Freeform 10"/>
            <p:cNvSpPr/>
            <p:nvPr/>
          </p:nvSpPr>
          <p:spPr bwMode="auto">
            <a:xfrm>
              <a:off x="2957" y="1269"/>
              <a:ext cx="256" cy="582"/>
            </a:xfrm>
            <a:custGeom>
              <a:avLst/>
              <a:gdLst/>
              <a:ahLst/>
              <a:cxnLst>
                <a:cxn ang="0">
                  <a:pos x="0" y="582"/>
                </a:cxn>
                <a:cxn ang="0">
                  <a:pos x="256" y="0"/>
                </a:cxn>
              </a:cxnLst>
              <a:rect l="0" t="0" r="r" b="b"/>
              <a:pathLst>
                <a:path w="256" h="582">
                  <a:moveTo>
                    <a:pt x="0" y="582"/>
                  </a:moveTo>
                  <a:lnTo>
                    <a:pt x="256" y="0"/>
                  </a:lnTo>
                </a:path>
              </a:pathLst>
            </a:custGeom>
            <a:noFill/>
            <a:ln w="38100" cap="flat" cmpd="sng">
              <a:solidFill>
                <a:srgbClr val="C00000"/>
              </a:solidFill>
              <a:prstDash val="solid"/>
              <a:round/>
              <a:headEnd type="none" w="med" len="med"/>
              <a:tailEnd type="stealth" w="lg" len="lg"/>
            </a:ln>
            <a:effectLst/>
          </p:spPr>
          <p:txBody>
            <a:bodyPr wrap="none"/>
            <a:lstStyle/>
            <a:p>
              <a:endParaRPr lang="zh-CN" altLang="en-US"/>
            </a:p>
          </p:txBody>
        </p:sp>
      </p:grpSp>
      <p:sp>
        <p:nvSpPr>
          <p:cNvPr id="10" name="TextBox 9"/>
          <p:cNvSpPr txBox="1"/>
          <p:nvPr/>
        </p:nvSpPr>
        <p:spPr>
          <a:xfrm>
            <a:off x="191344" y="673532"/>
            <a:ext cx="11017224" cy="521970"/>
          </a:xfrm>
          <a:prstGeom prst="rect">
            <a:avLst/>
          </a:prstGeom>
          <a:noFill/>
        </p:spPr>
        <p:txBody>
          <a:bodyPr wrap="square" rtlCol="0">
            <a:spAutoFit/>
          </a:bodyPr>
          <a:lstStyle/>
          <a:p>
            <a:pPr marL="457200" indent="-457200" algn="just">
              <a:buBlip>
                <a:blip r:embed="rId1"/>
              </a:buBlip>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Hanoi(</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表示将</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个盘片从</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通过</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移动到</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上。</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1" name="Picture 2" descr="http://f.hiphotos.baidu.com/baike/w%3D268/sign=f56f08bb269759ee4a5067cd8afa434e/2934349b033b5bb5347f4c4836d3d539b700bcd8.jpg"/>
          <p:cNvPicPr>
            <a:picLocks noChangeAspect="1" noChangeArrowheads="1"/>
          </p:cNvPicPr>
          <p:nvPr/>
        </p:nvPicPr>
        <p:blipFill>
          <a:blip r:embed="rId2" cstate="print"/>
          <a:srcRect/>
          <a:stretch>
            <a:fillRect/>
          </a:stretch>
        </p:blipFill>
        <p:spPr bwMode="auto">
          <a:xfrm>
            <a:off x="4810116" y="1342802"/>
            <a:ext cx="2798052" cy="2648508"/>
          </a:xfrm>
          <a:prstGeom prst="rect">
            <a:avLst/>
          </a:prstGeom>
          <a:noFill/>
        </p:spPr>
      </p:pic>
      <p:sp>
        <p:nvSpPr>
          <p:cNvPr id="12" name="TextBox 11"/>
          <p:cNvSpPr txBox="1"/>
          <p:nvPr/>
        </p:nvSpPr>
        <p:spPr>
          <a:xfrm>
            <a:off x="4524364" y="1783659"/>
            <a:ext cx="428628" cy="338455"/>
          </a:xfrm>
          <a:prstGeom prst="rect">
            <a:avLst/>
          </a:prstGeom>
          <a:noFill/>
        </p:spPr>
        <p:txBody>
          <a:bodyPr wrap="square" lIns="0" tIns="0" rIns="0" bIns="0" rtlCol="0">
            <a:spAutoFit/>
          </a:bodyPr>
          <a:lstStyle/>
          <a:p>
            <a:r>
              <a:rPr lang="en-US" altLang="zh-CN" sz="2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endParaRPr lang="en-US" altLang="zh-CN" sz="2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3" name="直接箭头连接符 12"/>
          <p:cNvCxnSpPr/>
          <p:nvPr/>
        </p:nvCxnSpPr>
        <p:spPr>
          <a:xfrm>
            <a:off x="5024430" y="2010114"/>
            <a:ext cx="357190" cy="14287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4"/>
          <p:cNvSpPr txBox="1"/>
          <p:nvPr/>
        </p:nvSpPr>
        <p:spPr>
          <a:xfrm>
            <a:off x="6096000" y="1438611"/>
            <a:ext cx="428628" cy="338455"/>
          </a:xfrm>
          <a:prstGeom prst="rect">
            <a:avLst/>
          </a:prstGeom>
          <a:noFill/>
        </p:spPr>
        <p:txBody>
          <a:bodyPr wrap="square" lIns="0" tIns="0" rIns="0" bIns="0" rtlCol="0">
            <a:spAutoFit/>
          </a:bodyPr>
          <a:lstStyle/>
          <a:p>
            <a:r>
              <a:rPr lang="en-US" altLang="zh-CN" sz="2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endParaRPr lang="en-US" altLang="zh-CN" sz="2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TextBox 15"/>
          <p:cNvSpPr txBox="1"/>
          <p:nvPr/>
        </p:nvSpPr>
        <p:spPr>
          <a:xfrm>
            <a:off x="6881818" y="1997973"/>
            <a:ext cx="428628" cy="338455"/>
          </a:xfrm>
          <a:prstGeom prst="rect">
            <a:avLst/>
          </a:prstGeom>
          <a:noFill/>
        </p:spPr>
        <p:txBody>
          <a:bodyPr wrap="square" lIns="0" tIns="0" rIns="0" bIns="0" rtlCol="0">
            <a:spAutoFit/>
          </a:bodyPr>
          <a:lstStyle/>
          <a:p>
            <a:r>
              <a:rPr lang="en-US" altLang="zh-CN" sz="2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endParaRPr lang="en-US" altLang="zh-CN" sz="2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6" name="直接箭头连接符 15"/>
          <p:cNvCxnSpPr>
            <a:stCxn id="14" idx="2"/>
          </p:cNvCxnSpPr>
          <p:nvPr/>
        </p:nvCxnSpPr>
        <p:spPr>
          <a:xfrm flipH="1">
            <a:off x="5953124" y="1777129"/>
            <a:ext cx="357190" cy="29585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5" idx="2"/>
          </p:cNvCxnSpPr>
          <p:nvPr/>
        </p:nvCxnSpPr>
        <p:spPr>
          <a:xfrm flipH="1">
            <a:off x="6882453" y="2335856"/>
            <a:ext cx="214314" cy="23655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425148" y="3068960"/>
            <a:ext cx="5500726" cy="1036320"/>
          </a:xfrm>
          <a:prstGeom prst="rect">
            <a:avLst/>
          </a:prstGeom>
          <a:solidFill>
            <a:schemeClr val="accent6">
              <a:lumMod val="20000"/>
              <a:lumOff val="80000"/>
            </a:schemeClr>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lIns="216000" tIns="108000" bIns="108000">
            <a:spAutoFit/>
          </a:bodyPr>
          <a:lstStyle/>
          <a:p>
            <a:pPr algn="l">
              <a:lnSpc>
                <a:spcPts val="2600"/>
              </a:lnSpc>
              <a:spcBef>
                <a:spcPts val="12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fun(1)=1                 		(1)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12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fun(n)=n*fun(n-1)     n&gt;1   	(2)</a:t>
            </a: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descr="信纸"/>
          <p:cNvSpPr txBox="1">
            <a:spLocks noChangeArrowheads="1"/>
          </p:cNvSpPr>
          <p:nvPr/>
        </p:nvSpPr>
        <p:spPr bwMode="auto">
          <a:xfrm>
            <a:off x="551384" y="548680"/>
            <a:ext cx="4104456" cy="645160"/>
          </a:xfrm>
          <a:prstGeom prst="rect">
            <a:avLst/>
          </a:prstGeom>
          <a:solidFill>
            <a:srgbClr val="FC9A48"/>
          </a:solidFill>
          <a:ln w="38100" algn="ctr">
            <a:noFill/>
            <a:miter lim="800000"/>
            <a:tailEnd type="none" w="lg" len="lg"/>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nSpc>
                <a:spcPct val="100000"/>
              </a:lnSpc>
              <a:spcBef>
                <a:spcPct val="50000"/>
              </a:spcBef>
            </a:pPr>
            <a:r>
              <a:rPr lang="en-US" altLang="zh-CN" sz="3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5.1.3  </a:t>
            </a:r>
            <a:r>
              <a:rPr lang="zh-CN" altLang="en-US" sz="3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递归模型</a:t>
            </a:r>
            <a:endParaRPr lang="zh-CN" altLang="en-US" sz="3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4"/>
          <p:cNvSpPr txBox="1">
            <a:spLocks noChangeArrowheads="1"/>
          </p:cNvSpPr>
          <p:nvPr/>
        </p:nvSpPr>
        <p:spPr bwMode="auto">
          <a:xfrm>
            <a:off x="911424" y="1484784"/>
            <a:ext cx="10153128" cy="1168400"/>
          </a:xfrm>
          <a:prstGeom prst="rect">
            <a:avLst/>
          </a:prstGeom>
          <a:noFill/>
          <a:ln w="38100" algn="ctr">
            <a:noFill/>
            <a:miter lim="800000"/>
            <a:tailEnd type="none" w="lg" len="lg"/>
          </a:ln>
          <a:effectLst/>
        </p:spPr>
        <p:txBody>
          <a:bodyPr wrap="square">
            <a:spAutoFit/>
          </a:bodyPr>
          <a:lstStyle/>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递归模型是递归算法的抽象，它反映一个递归问题的递归结构。</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例如求</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递归算法对应的递归模型如下：</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5"/>
          <p:cNvSpPr txBox="1">
            <a:spLocks noChangeArrowheads="1"/>
          </p:cNvSpPr>
          <p:nvPr/>
        </p:nvSpPr>
        <p:spPr bwMode="auto">
          <a:xfrm>
            <a:off x="6925874" y="3097478"/>
            <a:ext cx="1460482" cy="460375"/>
          </a:xfrm>
          <a:prstGeom prst="rect">
            <a:avLst/>
          </a:prstGeom>
          <a:noFill/>
          <a:ln w="38100" algn="ctr">
            <a:noFill/>
            <a:miter lim="800000"/>
            <a:tailEnd type="none" w="lg" len="lg"/>
          </a:ln>
          <a:effectLst/>
        </p:spPr>
        <p:txBody>
          <a:bodyPr wrap="square">
            <a:spAutoFit/>
          </a:bodyPr>
          <a:lstStyle/>
          <a:p>
            <a:pPr algn="l">
              <a:lnSpc>
                <a:spcPct val="120000"/>
              </a:lnSpc>
              <a:spcBef>
                <a:spcPct val="50000"/>
              </a:spcBef>
            </a:pP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递归出口</a:t>
            </a:r>
            <a:endPar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6997312" y="3668981"/>
            <a:ext cx="1143008" cy="398780"/>
          </a:xfrm>
          <a:prstGeom prst="rect">
            <a:avLst/>
          </a:prstGeom>
          <a:noFill/>
        </p:spPr>
        <p:txBody>
          <a:bodyPr wrap="square" rtlCol="0">
            <a:spAutoFit/>
          </a:bodyPr>
          <a:lstStyle/>
          <a:p>
            <a:pPr algn="l"/>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递归体</a:t>
            </a:r>
            <a:endPar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 Box 2"/>
          <p:cNvSpPr txBox="1">
            <a:spLocks noChangeArrowheads="1"/>
          </p:cNvSpPr>
          <p:nvPr/>
        </p:nvSpPr>
        <p:spPr bwMode="auto">
          <a:xfrm>
            <a:off x="839416" y="4365104"/>
            <a:ext cx="8339166" cy="1038860"/>
          </a:xfrm>
          <a:prstGeom prst="rect">
            <a:avLst/>
          </a:prstGeom>
          <a:no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l">
              <a:lnSpc>
                <a:spcPct val="110000"/>
              </a:lnSpc>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一般地，一个递归模型是由</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递归出口</a:t>
            </a: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递归体</a:t>
            </a: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两部分组成。</a:t>
            </a:r>
            <a:endPar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TextBox 8"/>
          <p:cNvSpPr txBox="1"/>
          <p:nvPr/>
        </p:nvSpPr>
        <p:spPr>
          <a:xfrm>
            <a:off x="1015600" y="5396250"/>
            <a:ext cx="6072230" cy="91186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457200" indent="-457200" algn="l">
              <a:lnSpc>
                <a:spcPts val="3200"/>
              </a:lnSpc>
              <a:buBlip>
                <a:blip r:embed="rId1"/>
              </a:buBlip>
            </a:pP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递归出口</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确定递归到何时结束。</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200"/>
              </a:lnSpc>
              <a:buBlip>
                <a:blip r:embed="rId1"/>
              </a:buBlip>
            </a:pP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递归体</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确定递归求解时的递推关系。</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4151" y="3573463"/>
            <a:ext cx="3284537" cy="32845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2">
                                            <p:txEl>
                                              <p:pRg st="1" end="1"/>
                                            </p:txEl>
                                          </p:spTgt>
                                        </p:tgtEl>
                                      </p:cBhvr>
                                    </p:animEffect>
                                    <p:animScale>
                                      <p:cBhvr>
                                        <p:cTn id="15" dur="250" autoRev="1" fill="hold"/>
                                        <p:tgtEl>
                                          <p:spTgt spid="2">
                                            <p:txEl>
                                              <p:pRg st="1" end="1"/>
                                            </p:txEl>
                                          </p:spTgt>
                                        </p:tgtEl>
                                      </p:cBhvr>
                                      <p:by x="105000" y="105000"/>
                                    </p:animScale>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7" presetClass="entr" presetSubtype="0" fill="hold" nodeType="clickEffect">
                                  <p:stCondLst>
                                    <p:cond delay="0"/>
                                  </p:stCondLst>
                                  <p:iterate type="lt">
                                    <p:tmPct val="50000"/>
                                  </p:iterate>
                                  <p:childTnLst>
                                    <p:set>
                                      <p:cBhvr>
                                        <p:cTn id="22" dur="1" fill="hold">
                                          <p:stCondLst>
                                            <p:cond delay="0"/>
                                          </p:stCondLst>
                                        </p:cTn>
                                        <p:tgtEl>
                                          <p:spTgt spid="7">
                                            <p:txEl>
                                              <p:pRg st="0" end="0"/>
                                            </p:txEl>
                                          </p:spTgt>
                                        </p:tgtEl>
                                        <p:attrNameLst>
                                          <p:attrName>style.visibility</p:attrName>
                                        </p:attrNameLst>
                                      </p:cBhvr>
                                      <p:to>
                                        <p:strVal val="visible"/>
                                      </p:to>
                                    </p:set>
                                    <p:anim calcmode="discrete" valueType="clr">
                                      <p:cBhvr override="childStyle">
                                        <p:cTn id="23" dur="80"/>
                                        <p:tgtEl>
                                          <p:spTgt spid="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7">
                                            <p:txEl>
                                              <p:pRg st="0" end="0"/>
                                            </p:txEl>
                                          </p:spTgt>
                                        </p:tgtEl>
                                        <p:attrNameLst>
                                          <p:attrName>fillcolor</p:attrName>
                                        </p:attrNameLst>
                                      </p:cBhvr>
                                      <p:tavLst>
                                        <p:tav tm="0">
                                          <p:val>
                                            <p:clrVal>
                                              <a:schemeClr val="accent2"/>
                                            </p:clrVal>
                                          </p:val>
                                        </p:tav>
                                        <p:tav tm="50000">
                                          <p:val>
                                            <p:clrVal>
                                              <a:schemeClr val="hlink"/>
                                            </p:clrVal>
                                          </p:val>
                                        </p:tav>
                                      </p:tavLst>
                                    </p:anim>
                                    <p:set>
                                      <p:cBhvr>
                                        <p:cTn id="25" dur="80"/>
                                        <p:tgtEl>
                                          <p:spTgt spid="7">
                                            <p:txEl>
                                              <p:pRg st="0" end="0"/>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7" presetClass="entr" presetSubtype="0" fill="hold" nodeType="clickEffect">
                                  <p:stCondLst>
                                    <p:cond delay="0"/>
                                  </p:stCondLst>
                                  <p:iterate type="lt">
                                    <p:tmPct val="50000"/>
                                  </p:iterate>
                                  <p:childTnLst>
                                    <p:set>
                                      <p:cBhvr>
                                        <p:cTn id="29" dur="1" fill="hold">
                                          <p:stCondLst>
                                            <p:cond delay="0"/>
                                          </p:stCondLst>
                                        </p:cTn>
                                        <p:tgtEl>
                                          <p:spTgt spid="8">
                                            <p:txEl>
                                              <p:pRg st="0" end="0"/>
                                            </p:txEl>
                                          </p:spTgt>
                                        </p:tgtEl>
                                        <p:attrNameLst>
                                          <p:attrName>style.visibility</p:attrName>
                                        </p:attrNameLst>
                                      </p:cBhvr>
                                      <p:to>
                                        <p:strVal val="visible"/>
                                      </p:to>
                                    </p:set>
                                    <p:anim calcmode="discrete" valueType="clr">
                                      <p:cBhvr override="childStyle">
                                        <p:cTn id="30" dur="80"/>
                                        <p:tgtEl>
                                          <p:spTgt spid="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8">
                                            <p:txEl>
                                              <p:pRg st="0" end="0"/>
                                            </p:txEl>
                                          </p:spTgt>
                                        </p:tgtEl>
                                        <p:attrNameLst>
                                          <p:attrName>fillcolor</p:attrName>
                                        </p:attrNameLst>
                                      </p:cBhvr>
                                      <p:tavLst>
                                        <p:tav tm="0">
                                          <p:val>
                                            <p:clrVal>
                                              <a:schemeClr val="accent2"/>
                                            </p:clrVal>
                                          </p:val>
                                        </p:tav>
                                        <p:tav tm="50000">
                                          <p:val>
                                            <p:clrVal>
                                              <a:schemeClr val="hlink"/>
                                            </p:clrVal>
                                          </p:val>
                                        </p:tav>
                                      </p:tavLst>
                                    </p:anim>
                                    <p:set>
                                      <p:cBhvr>
                                        <p:cTn id="32" dur="80"/>
                                        <p:tgtEl>
                                          <p:spTgt spid="8">
                                            <p:txEl>
                                              <p:pRg st="0" end="0"/>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nodeType="clickEffect">
                                  <p:stCondLst>
                                    <p:cond delay="0"/>
                                  </p:stCondLst>
                                  <p:iterate type="lt">
                                    <p:tmPct val="50000"/>
                                  </p:iterate>
                                  <p:childTnLst>
                                    <p:set>
                                      <p:cBhvr>
                                        <p:cTn id="36" dur="1" fill="hold">
                                          <p:stCondLst>
                                            <p:cond delay="0"/>
                                          </p:stCondLst>
                                        </p:cTn>
                                        <p:tgtEl>
                                          <p:spTgt spid="8">
                                            <p:txEl>
                                              <p:pRg st="1" end="1"/>
                                            </p:txEl>
                                          </p:spTgt>
                                        </p:tgtEl>
                                        <p:attrNameLst>
                                          <p:attrName>style.visibility</p:attrName>
                                        </p:attrNameLst>
                                      </p:cBhvr>
                                      <p:to>
                                        <p:strVal val="visible"/>
                                      </p:to>
                                    </p:set>
                                    <p:anim calcmode="discrete" valueType="clr">
                                      <p:cBhvr override="childStyle">
                                        <p:cTn id="37" dur="80"/>
                                        <p:tgtEl>
                                          <p:spTgt spid="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8">
                                            <p:txEl>
                                              <p:pRg st="1" end="1"/>
                                            </p:txEl>
                                          </p:spTgt>
                                        </p:tgtEl>
                                        <p:attrNameLst>
                                          <p:attrName>fillcolor</p:attrName>
                                        </p:attrNameLst>
                                      </p:cBhvr>
                                      <p:tavLst>
                                        <p:tav tm="0">
                                          <p:val>
                                            <p:clrVal>
                                              <a:schemeClr val="accent2"/>
                                            </p:clrVal>
                                          </p:val>
                                        </p:tav>
                                        <p:tav tm="50000">
                                          <p:val>
                                            <p:clrVal>
                                              <a:schemeClr val="hlink"/>
                                            </p:clrVal>
                                          </p:val>
                                        </p:tav>
                                      </p:tavLst>
                                    </p:anim>
                                    <p:set>
                                      <p:cBhvr>
                                        <p:cTn id="39" dur="80"/>
                                        <p:tgtEl>
                                          <p:spTgt spid="8">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
          <p:cNvSpPr txBox="1"/>
          <p:nvPr/>
        </p:nvSpPr>
        <p:spPr>
          <a:xfrm>
            <a:off x="1199456" y="1156321"/>
            <a:ext cx="10009112" cy="1943735"/>
          </a:xfrm>
          <a:prstGeom prst="rect">
            <a:avLst/>
          </a:prstGeom>
          <a:noFill/>
        </p:spPr>
        <p:txBody>
          <a:bodyPr wrap="square" rtlCol="0">
            <a:spAutoFit/>
          </a:bodyPr>
          <a:lstStyle/>
          <a:p>
            <a:pPr algn="l">
              <a:lnSpc>
                <a:spcPct val="110000"/>
              </a:lnSpc>
              <a:spcBef>
                <a:spcPct val="50000"/>
              </a:spcBef>
            </a:pPr>
            <a:r>
              <a:rPr lang="zh-CN" altLang="en-US" sz="28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递归出口</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的一般格式如下：</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10000"/>
              </a:lnSpc>
              <a:spcBef>
                <a:spcPct val="50000"/>
              </a:spcBef>
            </a:pPr>
            <a:r>
              <a:rPr lang="zh-CN" altLang="en-US" sz="2800" dirty="0">
                <a:solidFill>
                  <a:srgbClr val="FF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800" baseline="-30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800" baseline="-30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10000"/>
              </a:lnSpc>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这里的</a:t>
            </a:r>
            <a:r>
              <a:rPr lang="en-US" altLang="zh-CN" sz="2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800" baseline="-30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与</a:t>
            </a:r>
            <a:r>
              <a:rPr lang="en-US" altLang="zh-CN" sz="2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800" baseline="-30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均为常量，有些递归问题可能有几个递归出口。</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8" name="图片 7" descr="乐高玩具&#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23707" y="3789042"/>
            <a:ext cx="4488917" cy="30243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07367" y="980727"/>
            <a:ext cx="9433045" cy="1087755"/>
          </a:xfrm>
          <a:prstGeom prst="rect">
            <a:avLst/>
          </a:prstGeom>
          <a:noFill/>
          <a:ln w="9525">
            <a:noFill/>
            <a:miter lim="800000"/>
          </a:ln>
          <a:effectLst/>
        </p:spPr>
        <p:txBody>
          <a:bodyPr wrap="square">
            <a:spAutoFit/>
          </a:bodyPr>
          <a:lstStyle/>
          <a:p>
            <a:pPr algn="l">
              <a:lnSpc>
                <a:spcPct val="110000"/>
              </a:lnSpc>
              <a:spcBef>
                <a:spcPct val="50000"/>
              </a:spcBef>
            </a:pP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递归体</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的一般格式如下：</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10000"/>
              </a:lnSpc>
              <a:spcBef>
                <a:spcPct val="50000"/>
              </a:spcBef>
            </a:pP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i="1" baseline="-30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i="1" baseline="-30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i="1" baseline="-30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baseline="-30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i="1" baseline="-30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baseline="-30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2400" i="1" baseline="-30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2400" i="1" baseline="-30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400" baseline="-30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2400" i="1" baseline="-30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2095472" y="2504801"/>
            <a:ext cx="3136432" cy="460375"/>
          </a:xfrm>
          <a:prstGeom prst="rect">
            <a:avLst/>
          </a:prstGeom>
          <a:noFill/>
        </p:spPr>
        <p:txBody>
          <a:bodyPr wrap="square" rtlCol="0">
            <a:spAutoFit/>
          </a:bodyPr>
          <a:lstStyle/>
          <a:p>
            <a:pPr algn="l"/>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是一个非递归函数</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 name="直接箭头连接符 3"/>
          <p:cNvCxnSpPr/>
          <p:nvPr/>
        </p:nvCxnSpPr>
        <p:spPr>
          <a:xfrm rot="16200000" flipV="1">
            <a:off x="2915604" y="2324801"/>
            <a:ext cx="360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组合 18"/>
          <p:cNvGrpSpPr/>
          <p:nvPr/>
        </p:nvGrpSpPr>
        <p:grpSpPr>
          <a:xfrm>
            <a:off x="1055441" y="3573561"/>
            <a:ext cx="10081120" cy="1871663"/>
            <a:chOff x="500034" y="3143248"/>
            <a:chExt cx="8208963" cy="1871663"/>
          </a:xfrm>
        </p:grpSpPr>
        <p:sp>
          <p:nvSpPr>
            <p:cNvPr id="6" name="Oval 7"/>
            <p:cNvSpPr>
              <a:spLocks noChangeArrowheads="1"/>
            </p:cNvSpPr>
            <p:nvPr/>
          </p:nvSpPr>
          <p:spPr bwMode="auto">
            <a:xfrm>
              <a:off x="2228822" y="3216273"/>
              <a:ext cx="1008063" cy="647700"/>
            </a:xfrm>
            <a:prstGeom prst="ellipse">
              <a:avLst/>
            </a:prstGeom>
            <a:solidFill>
              <a:schemeClr val="accent6">
                <a:lumMod val="20000"/>
                <a:lumOff val="80000"/>
              </a:schemeClr>
            </a:solidFill>
            <a:ln>
              <a:noFill/>
              <a:tailEnd type="none"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2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2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2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Oval 8"/>
            <p:cNvSpPr>
              <a:spLocks noChangeArrowheads="1"/>
            </p:cNvSpPr>
            <p:nvPr/>
          </p:nvSpPr>
          <p:spPr bwMode="auto">
            <a:xfrm>
              <a:off x="500034" y="4367211"/>
              <a:ext cx="1008063" cy="647700"/>
            </a:xfrm>
            <a:prstGeom prst="ellipse">
              <a:avLst/>
            </a:prstGeom>
            <a:solidFill>
              <a:schemeClr val="accent6">
                <a:lumMod val="20000"/>
                <a:lumOff val="80000"/>
              </a:schemeClr>
            </a:solidFill>
            <a:ln>
              <a:noFill/>
              <a:tailEnd type="none" w="lg" len="lg"/>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2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2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endParaRPr lang="en-US" altLang="zh-CN" sz="22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Oval 9"/>
            <p:cNvSpPr>
              <a:spLocks noChangeArrowheads="1"/>
            </p:cNvSpPr>
            <p:nvPr/>
          </p:nvSpPr>
          <p:spPr bwMode="auto">
            <a:xfrm>
              <a:off x="1723997" y="4367211"/>
              <a:ext cx="1008063" cy="647700"/>
            </a:xfrm>
            <a:prstGeom prst="ellipse">
              <a:avLst/>
            </a:prstGeom>
            <a:solidFill>
              <a:schemeClr val="accent6">
                <a:lumMod val="20000"/>
                <a:lumOff val="80000"/>
              </a:schemeClr>
            </a:solidFill>
            <a:ln>
              <a:noFill/>
              <a:tailEnd type="none" w="lg" len="lg"/>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2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2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2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2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Oval 10"/>
            <p:cNvSpPr>
              <a:spLocks noChangeArrowheads="1"/>
            </p:cNvSpPr>
            <p:nvPr/>
          </p:nvSpPr>
          <p:spPr bwMode="auto">
            <a:xfrm>
              <a:off x="4100484" y="4367211"/>
              <a:ext cx="1008063" cy="647700"/>
            </a:xfrm>
            <a:prstGeom prst="ellipse">
              <a:avLst/>
            </a:prstGeom>
            <a:solidFill>
              <a:schemeClr val="accent6">
                <a:lumMod val="20000"/>
                <a:lumOff val="80000"/>
              </a:schemeClr>
            </a:solidFill>
            <a:ln>
              <a:noFill/>
              <a:tailEnd type="none" w="lg" len="lg"/>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1">
              <a:schemeClr val="accent3"/>
            </a:lnRef>
            <a:fillRef idx="2">
              <a:schemeClr val="accent3"/>
            </a:fillRef>
            <a:effectRef idx="1">
              <a:schemeClr val="accent3"/>
            </a:effectRef>
            <a:fontRef idx="minor">
              <a:schemeClr val="dk1"/>
            </a:fontRef>
          </p:style>
          <p:txBody>
            <a:bodyPr wrap="none" anchor="ctr"/>
            <a:lstStyle/>
            <a:p>
              <a:r>
                <a:rPr lang="en-US" altLang="zh-CN" sz="2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2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2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2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 Box 11"/>
            <p:cNvSpPr txBox="1">
              <a:spLocks noChangeArrowheads="1"/>
            </p:cNvSpPr>
            <p:nvPr/>
          </p:nvSpPr>
          <p:spPr bwMode="auto">
            <a:xfrm>
              <a:off x="2876522" y="4511673"/>
              <a:ext cx="936625" cy="368300"/>
            </a:xfrm>
            <a:prstGeom prst="rect">
              <a:avLst/>
            </a:prstGeom>
            <a:noFill/>
            <a:ln w="38100" algn="ctr">
              <a:noFill/>
              <a:miter lim="800000"/>
              <a:tailEnd type="none" w="lg" len="lg"/>
            </a:ln>
            <a:effectLst/>
          </p:spPr>
          <p:txBody>
            <a:bodyPr>
              <a:spAutoFit/>
            </a:bodyPr>
            <a:lstStyle/>
            <a:p>
              <a:pPr>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Line 12"/>
            <p:cNvSpPr>
              <a:spLocks noChangeShapeType="1"/>
            </p:cNvSpPr>
            <p:nvPr/>
          </p:nvSpPr>
          <p:spPr bwMode="auto">
            <a:xfrm flipH="1">
              <a:off x="1292197" y="3719511"/>
              <a:ext cx="1008063" cy="720725"/>
            </a:xfrm>
            <a:prstGeom prst="line">
              <a:avLst/>
            </a:prstGeom>
            <a:noFill/>
            <a:ln w="38100">
              <a:solidFill>
                <a:schemeClr val="accent6">
                  <a:lumMod val="40000"/>
                  <a:lumOff val="60000"/>
                </a:schemeClr>
              </a:solidFill>
              <a:round/>
              <a:tailEnd type="stealth" w="lg" len="lg"/>
            </a:ln>
            <a:effectLst/>
          </p:spPr>
          <p:txBody>
            <a:bodyPr wrap="none"/>
            <a:lstStyle/>
            <a:p>
              <a:endParaRPr lang="zh-CN" altLang="en-US">
                <a:ln>
                  <a:solidFill>
                    <a:srgbClr val="FC9A48"/>
                  </a:solidFill>
                </a:ln>
              </a:endParaRPr>
            </a:p>
          </p:txBody>
        </p:sp>
        <p:sp>
          <p:nvSpPr>
            <p:cNvPr id="12" name="Line 13"/>
            <p:cNvSpPr>
              <a:spLocks noChangeShapeType="1"/>
            </p:cNvSpPr>
            <p:nvPr/>
          </p:nvSpPr>
          <p:spPr bwMode="auto">
            <a:xfrm flipH="1">
              <a:off x="2371697" y="3863973"/>
              <a:ext cx="215900" cy="503238"/>
            </a:xfrm>
            <a:prstGeom prst="line">
              <a:avLst/>
            </a:prstGeom>
            <a:noFill/>
            <a:ln w="38100">
              <a:solidFill>
                <a:schemeClr val="accent6">
                  <a:lumMod val="40000"/>
                  <a:lumOff val="60000"/>
                </a:schemeClr>
              </a:solidFill>
              <a:round/>
              <a:tailEnd type="stealth" w="lg" len="lg"/>
            </a:ln>
            <a:effectLst/>
          </p:spPr>
          <p:txBody>
            <a:bodyPr wrap="none"/>
            <a:lstStyle/>
            <a:p>
              <a:endParaRPr lang="zh-CN" altLang="en-US">
                <a:ln>
                  <a:solidFill>
                    <a:srgbClr val="FC9A48"/>
                  </a:solidFill>
                </a:ln>
              </a:endParaRPr>
            </a:p>
          </p:txBody>
        </p:sp>
        <p:sp>
          <p:nvSpPr>
            <p:cNvPr id="13" name="Freeform 14"/>
            <p:cNvSpPr/>
            <p:nvPr/>
          </p:nvSpPr>
          <p:spPr bwMode="auto">
            <a:xfrm>
              <a:off x="3194022" y="3703636"/>
              <a:ext cx="1054100" cy="774700"/>
            </a:xfrm>
            <a:custGeom>
              <a:avLst/>
              <a:gdLst/>
              <a:ahLst/>
              <a:cxnLst>
                <a:cxn ang="0">
                  <a:pos x="0" y="0"/>
                </a:cxn>
                <a:cxn ang="0">
                  <a:pos x="664" y="488"/>
                </a:cxn>
              </a:cxnLst>
              <a:rect l="0" t="0" r="r" b="b"/>
              <a:pathLst>
                <a:path w="664" h="488">
                  <a:moveTo>
                    <a:pt x="0" y="0"/>
                  </a:moveTo>
                  <a:lnTo>
                    <a:pt x="664" y="488"/>
                  </a:lnTo>
                </a:path>
              </a:pathLst>
            </a:custGeom>
            <a:noFill/>
            <a:ln w="38100" cap="flat" cmpd="sng">
              <a:solidFill>
                <a:schemeClr val="accent6">
                  <a:lumMod val="40000"/>
                  <a:lumOff val="60000"/>
                </a:schemeClr>
              </a:solidFill>
              <a:prstDash val="solid"/>
              <a:round/>
              <a:headEnd type="none" w="med" len="med"/>
              <a:tailEnd type="stealth" w="lg" len="lg"/>
            </a:ln>
            <a:effectLst/>
          </p:spPr>
          <p:txBody>
            <a:bodyPr wrap="none"/>
            <a:lstStyle/>
            <a:p>
              <a:endParaRPr lang="zh-CN" altLang="en-US">
                <a:ln>
                  <a:solidFill>
                    <a:srgbClr val="FC9A48"/>
                  </a:solidFill>
                </a:ln>
              </a:endParaRPr>
            </a:p>
          </p:txBody>
        </p:sp>
        <p:sp>
          <p:nvSpPr>
            <p:cNvPr id="14" name="Text Box 15"/>
            <p:cNvSpPr txBox="1">
              <a:spLocks noChangeArrowheads="1"/>
            </p:cNvSpPr>
            <p:nvPr/>
          </p:nvSpPr>
          <p:spPr bwMode="auto">
            <a:xfrm>
              <a:off x="5756247" y="3143248"/>
              <a:ext cx="2016125" cy="460375"/>
            </a:xfrm>
            <a:prstGeom prst="rect">
              <a:avLst/>
            </a:prstGeom>
            <a:noFill/>
            <a:ln w="38100" algn="ctr">
              <a:noFill/>
              <a:miter lim="800000"/>
              <a:tailEnd type="none" w="lg" len="lg"/>
            </a:ln>
            <a:effectLst/>
          </p:spPr>
          <p:txBody>
            <a:bodyPr>
              <a:spAutoFit/>
            </a:bodyPr>
            <a:lstStyle/>
            <a:p>
              <a:pPr>
                <a:spcBef>
                  <a:spcPct val="50000"/>
                </a:spcBef>
              </a:pPr>
              <a:r>
                <a:rPr lang="zh-CN" altLang="en-US" sz="2400" dirty="0">
                  <a:solidFill>
                    <a:schemeClr val="tx1"/>
                  </a:solidFill>
                  <a:latin typeface="微软雅黑" panose="020B0503020204020204" pitchFamily="34" charset="-122"/>
                  <a:ea typeface="微软雅黑" panose="020B0503020204020204" pitchFamily="34" charset="-122"/>
                </a:rPr>
                <a:t>大问题求解</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5" name="AutoShape 16"/>
            <p:cNvSpPr>
              <a:spLocks noChangeArrowheads="1"/>
            </p:cNvSpPr>
            <p:nvPr/>
          </p:nvSpPr>
          <p:spPr bwMode="auto">
            <a:xfrm>
              <a:off x="6692872" y="3790948"/>
              <a:ext cx="215900" cy="504825"/>
            </a:xfrm>
            <a:prstGeom prst="downArrow">
              <a:avLst>
                <a:gd name="adj1" fmla="val 50000"/>
                <a:gd name="adj2" fmla="val 58456"/>
              </a:avLst>
            </a:prstGeom>
            <a:ln>
              <a:tailEnd type="none" w="lg" len="lg"/>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a:p>
          </p:txBody>
        </p:sp>
        <p:sp>
          <p:nvSpPr>
            <p:cNvPr id="16" name="Text Box 17"/>
            <p:cNvSpPr txBox="1">
              <a:spLocks noChangeArrowheads="1"/>
            </p:cNvSpPr>
            <p:nvPr/>
          </p:nvSpPr>
          <p:spPr bwMode="auto">
            <a:xfrm>
              <a:off x="5324447" y="4511673"/>
              <a:ext cx="3384550" cy="460375"/>
            </a:xfrm>
            <a:prstGeom prst="rect">
              <a:avLst/>
            </a:prstGeom>
            <a:noFill/>
            <a:ln w="38100" algn="ctr">
              <a:noFill/>
              <a:miter lim="800000"/>
              <a:tailEnd type="none" w="lg" len="lg"/>
            </a:ln>
            <a:effectLst/>
          </p:spPr>
          <p:txBody>
            <a:bodyPr>
              <a:spAutoFit/>
            </a:bodyPr>
            <a:lstStyle/>
            <a:p>
              <a:pPr>
                <a:spcBef>
                  <a:spcPct val="50000"/>
                </a:spcBef>
              </a:pPr>
              <a:r>
                <a:rPr lang="zh-CN" altLang="en-US" sz="2400" dirty="0">
                  <a:solidFill>
                    <a:schemeClr val="tx1"/>
                  </a:solidFill>
                  <a:latin typeface="微软雅黑" panose="020B0503020204020204" pitchFamily="34" charset="-122"/>
                  <a:ea typeface="微软雅黑" panose="020B0503020204020204" pitchFamily="34" charset="-122"/>
                </a:rPr>
                <a:t>若干个相似子问题求解</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7" name="TextBox 17"/>
            <p:cNvSpPr txBox="1"/>
            <p:nvPr/>
          </p:nvSpPr>
          <p:spPr>
            <a:xfrm>
              <a:off x="7000892" y="3786190"/>
              <a:ext cx="928694" cy="460375"/>
            </a:xfrm>
            <a:prstGeom prst="rect">
              <a:avLst/>
            </a:prstGeom>
            <a:noFill/>
          </p:spPr>
          <p:txBody>
            <a:bodyPr wrap="square" rtlCol="0">
              <a:spAutoFit/>
            </a:bodyPr>
            <a:lstStyle/>
            <a:p>
              <a:pPr algn="l"/>
              <a:r>
                <a:rPr lang="zh-CN" altLang="en-US" sz="2400" dirty="0">
                  <a:solidFill>
                    <a:schemeClr val="tx1"/>
                  </a:solidFill>
                  <a:latin typeface="微软雅黑" panose="020B0503020204020204" pitchFamily="34" charset="-122"/>
                  <a:ea typeface="微软雅黑" panose="020B0503020204020204" pitchFamily="34" charset="-122"/>
                </a:rPr>
                <a:t>转化</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
        <p:nvSpPr>
          <p:cNvPr id="18" name="右大括号 17"/>
          <p:cNvSpPr/>
          <p:nvPr/>
        </p:nvSpPr>
        <p:spPr>
          <a:xfrm rot="5400000">
            <a:off x="7607735" y="1572691"/>
            <a:ext cx="214314" cy="1620000"/>
          </a:xfrm>
          <a:prstGeom prst="rightBrac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 name="TextBox 21"/>
          <p:cNvSpPr txBox="1"/>
          <p:nvPr/>
        </p:nvSpPr>
        <p:spPr>
          <a:xfrm>
            <a:off x="7396171" y="2501990"/>
            <a:ext cx="1264459" cy="460375"/>
          </a:xfrm>
          <a:prstGeom prst="rect">
            <a:avLst/>
          </a:prstGeom>
          <a:noFill/>
        </p:spPr>
        <p:txBody>
          <a:bodyPr wrap="square" rtlCol="0">
            <a:spAutoFit/>
          </a:bodyPr>
          <a:lstStyle/>
          <a:p>
            <a:pPr algn="l"/>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常量</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35523" y="1119239"/>
            <a:ext cx="3355429" cy="33554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63352" y="1556792"/>
            <a:ext cx="11809312" cy="1558290"/>
          </a:xfrm>
          <a:prstGeom prst="rect">
            <a:avLst/>
          </a:prstGeom>
          <a:noFill/>
          <a:ln w="9525">
            <a:noFill/>
            <a:miter lim="800000"/>
          </a:ln>
          <a:effectLst/>
        </p:spPr>
        <p:txBody>
          <a:bodyPr wrap="square">
            <a:spAutoFit/>
          </a:bodyPr>
          <a:lstStyle/>
          <a:p>
            <a:pPr algn="l">
              <a:lnSpc>
                <a:spcPts val="3200"/>
              </a:lnSpc>
            </a:pPr>
            <a:r>
              <a:rPr lang="zh-CN" altLang="en-US" sz="28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把一个不能或不好直接求解的“</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大问题</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”转化成一个或几个“</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小问题</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”来解决；</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再把这些“</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小问题</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”进一步分解成更小的“</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小问题</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”来解决。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479425" y="594216"/>
            <a:ext cx="2160191" cy="645160"/>
          </a:xfrm>
          <a:prstGeom prst="rect">
            <a:avLst/>
          </a:prstGeom>
          <a:solidFill>
            <a:srgbClr val="FC9A48"/>
          </a:solidFill>
          <a:ln w="38100" algn="ctr">
            <a:noFill/>
            <a:miter lim="800000"/>
            <a:tailEnd type="none" w="lg" len="lg"/>
          </a:ln>
          <a:effectLst/>
        </p:spPr>
        <p:txBody>
          <a:bodyPr wrap="square">
            <a:spAutoFit/>
          </a:bodyPr>
          <a:lstStyle/>
          <a:p>
            <a:pPr>
              <a:lnSpc>
                <a:spcPct val="100000"/>
              </a:lnSpc>
              <a:spcBef>
                <a:spcPct val="50000"/>
              </a:spcBef>
            </a:pPr>
            <a:r>
              <a:rPr lang="zh-CN" altLang="en-US" sz="3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递归思路</a:t>
            </a:r>
            <a:endParaRPr lang="zh-CN" altLang="en-US" sz="3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4"/>
          <p:cNvSpPr txBox="1"/>
          <p:nvPr/>
        </p:nvSpPr>
        <p:spPr>
          <a:xfrm>
            <a:off x="1305788" y="4996094"/>
            <a:ext cx="9398724" cy="911860"/>
          </a:xfrm>
          <a:prstGeom prst="rect">
            <a:avLst/>
          </a:prstGeom>
          <a:noFill/>
        </p:spPr>
        <p:txBody>
          <a:bodyPr wrap="square" rtlCol="0">
            <a:spAutoFit/>
          </a:bodyPr>
          <a:lstStyle/>
          <a:p>
            <a:pPr algn="l">
              <a:lnSpc>
                <a:spcPts val="3200"/>
              </a:lnSpc>
            </a:pPr>
            <a:r>
              <a:rPr lang="zh-CN" altLang="en-US" sz="28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但递归分解不是随意的分解，递归分解要</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保证“大问题”与“小问题”相似</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，即求解过程与环境都相似。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组合 9"/>
          <p:cNvGrpSpPr/>
          <p:nvPr/>
        </p:nvGrpSpPr>
        <p:grpSpPr>
          <a:xfrm>
            <a:off x="1703512" y="3416106"/>
            <a:ext cx="8754072" cy="1307788"/>
            <a:chOff x="714348" y="2786058"/>
            <a:chExt cx="8754072" cy="1307788"/>
          </a:xfrm>
        </p:grpSpPr>
        <p:sp>
          <p:nvSpPr>
            <p:cNvPr id="6" name="TextBox 6"/>
            <p:cNvSpPr txBox="1"/>
            <p:nvPr/>
          </p:nvSpPr>
          <p:spPr>
            <a:xfrm>
              <a:off x="714348" y="3571876"/>
              <a:ext cx="8754072"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每个“小问题”都可以直接解决（此时分解到递归出口）</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下箭头 7"/>
            <p:cNvSpPr/>
            <p:nvPr/>
          </p:nvSpPr>
          <p:spPr>
            <a:xfrm>
              <a:off x="3857620" y="2786058"/>
              <a:ext cx="285752" cy="64294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2000">
                <a:latin typeface="Consolas" panose="020B0609020204030204" pitchFamily="49" charset="0"/>
                <a:cs typeface="Consolas" panose="020B0609020204030204" pitchFamily="49" charset="0"/>
              </a:endParaRPr>
            </a:p>
          </p:txBody>
        </p:sp>
        <p:sp>
          <p:nvSpPr>
            <p:cNvPr id="8" name="TextBox 8"/>
            <p:cNvSpPr txBox="1"/>
            <p:nvPr/>
          </p:nvSpPr>
          <p:spPr>
            <a:xfrm>
              <a:off x="4214810" y="2857496"/>
              <a:ext cx="857256" cy="368300"/>
            </a:xfrm>
            <a:prstGeom prst="rect">
              <a:avLst/>
            </a:prstGeom>
            <a:noFill/>
          </p:spPr>
          <p:txBody>
            <a:bodyPr wrap="square" rtlCol="0">
              <a:spAutoFit/>
            </a:bodyPr>
            <a:lstStyle/>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直到</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368" y="692696"/>
            <a:ext cx="4540168" cy="645160"/>
          </a:xfrm>
          <a:prstGeom prst="rect">
            <a:avLst/>
          </a:prstGeom>
          <a:noFill/>
        </p:spPr>
        <p:txBody>
          <a:bodyPr wrap="square" rtlCol="0">
            <a:spAutoFit/>
          </a:bodyPr>
          <a:lstStyle/>
          <a:p>
            <a:pPr algn="l"/>
            <a:r>
              <a:rPr lang="zh-CN" altLang="en-US" sz="3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例如，统计全国</a:t>
            </a:r>
            <a:r>
              <a:rPr lang="en-US" altLang="zh-CN" sz="3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GDP</a:t>
            </a:r>
            <a:endParaRPr lang="zh-CN" altLang="en-US" sz="3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2"/>
          <p:cNvSpPr txBox="1"/>
          <p:nvPr/>
        </p:nvSpPr>
        <p:spPr>
          <a:xfrm>
            <a:off x="4667240" y="1944300"/>
            <a:ext cx="3500462" cy="460375"/>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62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国家统计局（</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GDP</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42"/>
          <p:cNvGrpSpPr/>
          <p:nvPr/>
        </p:nvGrpSpPr>
        <p:grpSpPr>
          <a:xfrm>
            <a:off x="1881158" y="4697044"/>
            <a:ext cx="3714776" cy="1031879"/>
            <a:chOff x="357158" y="4071942"/>
            <a:chExt cx="3714776" cy="1031879"/>
          </a:xfrm>
        </p:grpSpPr>
        <p:sp>
          <p:nvSpPr>
            <p:cNvPr id="5" name="TextBox 7"/>
            <p:cNvSpPr txBox="1"/>
            <p:nvPr/>
          </p:nvSpPr>
          <p:spPr>
            <a:xfrm>
              <a:off x="357158" y="4643446"/>
              <a:ext cx="2357454" cy="46037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某企业（</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GDP</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13"/>
            <p:cNvSpPr txBox="1"/>
            <p:nvPr/>
          </p:nvSpPr>
          <p:spPr>
            <a:xfrm>
              <a:off x="3000364" y="4643446"/>
              <a:ext cx="1071570"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7" name="直接箭头连接符 6"/>
            <p:cNvCxnSpPr/>
            <p:nvPr/>
          </p:nvCxnSpPr>
          <p:spPr>
            <a:xfrm rot="5400000">
              <a:off x="1250133" y="4179099"/>
              <a:ext cx="571504" cy="357190"/>
            </a:xfrm>
            <a:prstGeom prst="straightConnector1">
              <a:avLst/>
            </a:prstGeom>
            <a:ln w="28575">
              <a:solidFill>
                <a:srgbClr val="FC9A48"/>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rot="16200000" flipH="1">
              <a:off x="2678893" y="4107661"/>
              <a:ext cx="714380" cy="642942"/>
            </a:xfrm>
            <a:prstGeom prst="straightConnector1">
              <a:avLst/>
            </a:prstGeom>
            <a:ln w="28575">
              <a:solidFill>
                <a:srgbClr val="FC9A48"/>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组合 41"/>
          <p:cNvGrpSpPr/>
          <p:nvPr/>
        </p:nvGrpSpPr>
        <p:grpSpPr>
          <a:xfrm>
            <a:off x="2024034" y="3671512"/>
            <a:ext cx="7358114" cy="985841"/>
            <a:chOff x="500034" y="3046410"/>
            <a:chExt cx="7358114" cy="985841"/>
          </a:xfrm>
        </p:grpSpPr>
        <p:sp>
          <p:nvSpPr>
            <p:cNvPr id="10" name="TextBox 6"/>
            <p:cNvSpPr txBox="1"/>
            <p:nvPr/>
          </p:nvSpPr>
          <p:spPr>
            <a:xfrm>
              <a:off x="500034" y="3571876"/>
              <a:ext cx="3000396" cy="46037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海淀区统计局（</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GDP</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TextBox 8"/>
            <p:cNvSpPr txBox="1"/>
            <p:nvPr/>
          </p:nvSpPr>
          <p:spPr>
            <a:xfrm>
              <a:off x="4143372" y="3546476"/>
              <a:ext cx="1071570"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12" name="直接箭头连接符 11"/>
            <p:cNvCxnSpPr/>
            <p:nvPr/>
          </p:nvCxnSpPr>
          <p:spPr>
            <a:xfrm rot="5400000">
              <a:off x="1785918" y="3143248"/>
              <a:ext cx="500066" cy="357190"/>
            </a:xfrm>
            <a:prstGeom prst="straightConnector1">
              <a:avLst/>
            </a:prstGeom>
            <a:ln w="28575">
              <a:solidFill>
                <a:srgbClr val="FC9A48"/>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rot="16200000" flipH="1">
              <a:off x="3536149" y="3153567"/>
              <a:ext cx="642942" cy="428628"/>
            </a:xfrm>
            <a:prstGeom prst="straightConnector1">
              <a:avLst/>
            </a:prstGeom>
            <a:ln w="28575">
              <a:solidFill>
                <a:srgbClr val="FC9A48"/>
              </a:solidFill>
              <a:tailEnd type="arrow"/>
            </a:ln>
          </p:spPr>
          <p:style>
            <a:lnRef idx="1">
              <a:schemeClr val="accent1"/>
            </a:lnRef>
            <a:fillRef idx="0">
              <a:schemeClr val="accent1"/>
            </a:fillRef>
            <a:effectRef idx="0">
              <a:schemeClr val="accent1"/>
            </a:effectRef>
            <a:fontRef idx="minor">
              <a:schemeClr val="tx1"/>
            </a:fontRef>
          </p:style>
        </p:cxnSp>
        <p:sp>
          <p:nvSpPr>
            <p:cNvPr id="14" name="TextBox 18"/>
            <p:cNvSpPr txBox="1"/>
            <p:nvPr/>
          </p:nvSpPr>
          <p:spPr>
            <a:xfrm>
              <a:off x="6786578" y="3571876"/>
              <a:ext cx="1071570"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15" name="直接箭头连接符 14"/>
            <p:cNvCxnSpPr/>
            <p:nvPr/>
          </p:nvCxnSpPr>
          <p:spPr>
            <a:xfrm rot="5400000">
              <a:off x="5072066" y="3143248"/>
              <a:ext cx="500066" cy="357190"/>
            </a:xfrm>
            <a:prstGeom prst="straightConnector1">
              <a:avLst/>
            </a:prstGeom>
            <a:ln w="28575">
              <a:solidFill>
                <a:srgbClr val="FC9A48"/>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16200000" flipH="1">
              <a:off x="6536545" y="3178967"/>
              <a:ext cx="642942" cy="428628"/>
            </a:xfrm>
            <a:prstGeom prst="straightConnector1">
              <a:avLst/>
            </a:prstGeom>
            <a:ln w="28575">
              <a:solidFill>
                <a:srgbClr val="FC9A48"/>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组合 33"/>
          <p:cNvGrpSpPr/>
          <p:nvPr/>
        </p:nvGrpSpPr>
        <p:grpSpPr>
          <a:xfrm>
            <a:off x="2738414" y="2411028"/>
            <a:ext cx="7286676" cy="1246193"/>
            <a:chOff x="1214414" y="1785926"/>
            <a:chExt cx="7286676" cy="1246193"/>
          </a:xfrm>
        </p:grpSpPr>
        <p:sp>
          <p:nvSpPr>
            <p:cNvPr id="18" name="TextBox 3"/>
            <p:cNvSpPr txBox="1"/>
            <p:nvPr/>
          </p:nvSpPr>
          <p:spPr>
            <a:xfrm>
              <a:off x="1214414" y="2571744"/>
              <a:ext cx="3000396" cy="46037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北京统计局（</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GDP</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4"/>
            <p:cNvSpPr txBox="1"/>
            <p:nvPr/>
          </p:nvSpPr>
          <p:spPr>
            <a:xfrm>
              <a:off x="4429124" y="2571744"/>
              <a:ext cx="3000396" cy="46037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上海统计局（</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GDP</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Box 5"/>
            <p:cNvSpPr txBox="1"/>
            <p:nvPr/>
          </p:nvSpPr>
          <p:spPr>
            <a:xfrm>
              <a:off x="7715272" y="2571744"/>
              <a:ext cx="785818"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zh-CN" altLang="en-US" sz="2000" dirty="0">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cxnSp>
          <p:nvCxnSpPr>
            <p:cNvPr id="21" name="直接箭头连接符 20"/>
            <p:cNvCxnSpPr/>
            <p:nvPr/>
          </p:nvCxnSpPr>
          <p:spPr>
            <a:xfrm rot="5400000">
              <a:off x="3357554" y="1785926"/>
              <a:ext cx="785818" cy="785818"/>
            </a:xfrm>
            <a:prstGeom prst="straightConnector1">
              <a:avLst/>
            </a:prstGeom>
            <a:ln w="28575">
              <a:solidFill>
                <a:srgbClr val="FC9A48"/>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16200000" flipH="1">
              <a:off x="4929190" y="1928802"/>
              <a:ext cx="785818" cy="500066"/>
            </a:xfrm>
            <a:prstGeom prst="straightConnector1">
              <a:avLst/>
            </a:prstGeom>
            <a:ln w="28575">
              <a:solidFill>
                <a:srgbClr val="FC9A48"/>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988060" y="1793864"/>
              <a:ext cx="2071702" cy="928694"/>
            </a:xfrm>
            <a:prstGeom prst="straightConnector1">
              <a:avLst/>
            </a:prstGeom>
            <a:ln w="28575">
              <a:solidFill>
                <a:srgbClr val="FC9A48"/>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组合 40"/>
          <p:cNvGrpSpPr/>
          <p:nvPr/>
        </p:nvGrpSpPr>
        <p:grpSpPr>
          <a:xfrm>
            <a:off x="2166910" y="5769408"/>
            <a:ext cx="1500198" cy="826614"/>
            <a:chOff x="642910" y="5144306"/>
            <a:chExt cx="1500198" cy="826614"/>
          </a:xfrm>
        </p:grpSpPr>
        <p:cxnSp>
          <p:nvCxnSpPr>
            <p:cNvPr id="25" name="直接箭头连接符 24"/>
            <p:cNvCxnSpPr/>
            <p:nvPr/>
          </p:nvCxnSpPr>
          <p:spPr>
            <a:xfrm rot="5400000" flipH="1" flipV="1">
              <a:off x="1214414" y="5357826"/>
              <a:ext cx="428628"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9"/>
            <p:cNvSpPr txBox="1"/>
            <p:nvPr/>
          </p:nvSpPr>
          <p:spPr>
            <a:xfrm>
              <a:off x="642910" y="5572140"/>
              <a:ext cx="1500198" cy="398780"/>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递归出口</a:t>
              </a:r>
              <a:endPar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27" name="组合 38"/>
          <p:cNvGrpSpPr/>
          <p:nvPr/>
        </p:nvGrpSpPr>
        <p:grpSpPr>
          <a:xfrm>
            <a:off x="5524496" y="1196582"/>
            <a:ext cx="1719970" cy="715174"/>
            <a:chOff x="4000496" y="571480"/>
            <a:chExt cx="1719970" cy="715174"/>
          </a:xfrm>
        </p:grpSpPr>
        <p:cxnSp>
          <p:nvCxnSpPr>
            <p:cNvPr id="28" name="直接箭头连接符 27"/>
            <p:cNvCxnSpPr/>
            <p:nvPr/>
          </p:nvCxnSpPr>
          <p:spPr>
            <a:xfrm rot="5400000">
              <a:off x="4429124" y="1142984"/>
              <a:ext cx="285752"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32"/>
            <p:cNvSpPr txBox="1"/>
            <p:nvPr/>
          </p:nvSpPr>
          <p:spPr>
            <a:xfrm>
              <a:off x="4000496" y="571480"/>
              <a:ext cx="1719970" cy="521970"/>
            </a:xfrm>
            <a:prstGeom prst="rect">
              <a:avLst/>
            </a:prstGeom>
            <a:noFill/>
          </p:spPr>
          <p:txBody>
            <a:bodyPr wrap="square" rtlCol="0">
              <a:spAutoFit/>
            </a:bodyPr>
            <a:lstStyle/>
            <a:p>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大问题</a:t>
              </a:r>
              <a:endPar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30" name="组合 45"/>
          <p:cNvGrpSpPr/>
          <p:nvPr/>
        </p:nvGrpSpPr>
        <p:grpSpPr>
          <a:xfrm>
            <a:off x="2297086" y="2339590"/>
            <a:ext cx="3727476" cy="1785950"/>
            <a:chOff x="773086" y="1714488"/>
            <a:chExt cx="3727476" cy="1785950"/>
          </a:xfrm>
        </p:grpSpPr>
        <p:cxnSp>
          <p:nvCxnSpPr>
            <p:cNvPr id="31" name="直接箭头连接符 30"/>
            <p:cNvCxnSpPr/>
            <p:nvPr/>
          </p:nvCxnSpPr>
          <p:spPr>
            <a:xfrm rot="16200000" flipH="1">
              <a:off x="1678761" y="2178835"/>
              <a:ext cx="357190" cy="285752"/>
            </a:xfrm>
            <a:prstGeom prst="straightConnector1">
              <a:avLst/>
            </a:prstGeom>
            <a:ln>
              <a:solidFill>
                <a:schemeClr val="tx1"/>
              </a:solidFill>
              <a:tailEnd type="arrow"/>
            </a:ln>
          </p:spPr>
          <p:style>
            <a:lnRef idx="1">
              <a:schemeClr val="accent2"/>
            </a:lnRef>
            <a:fillRef idx="0">
              <a:schemeClr val="accent2"/>
            </a:fillRef>
            <a:effectRef idx="0">
              <a:schemeClr val="accent2"/>
            </a:effectRef>
            <a:fontRef idx="minor">
              <a:schemeClr val="tx1"/>
            </a:fontRef>
          </p:style>
        </p:cxnSp>
        <p:sp>
          <p:nvSpPr>
            <p:cNvPr id="32" name="TextBox 35"/>
            <p:cNvSpPr txBox="1"/>
            <p:nvPr/>
          </p:nvSpPr>
          <p:spPr>
            <a:xfrm>
              <a:off x="773086" y="1714488"/>
              <a:ext cx="1512898" cy="521970"/>
            </a:xfrm>
            <a:prstGeom prst="rect">
              <a:avLst/>
            </a:prstGeom>
            <a:noFill/>
          </p:spPr>
          <p:txBody>
            <a:bodyPr wrap="square" rtlCol="0">
              <a:spAutoFit/>
            </a:bodyPr>
            <a:lstStyle/>
            <a:p>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小问题</a:t>
              </a:r>
              <a:endPar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3" name="直接箭头连接符 32"/>
            <p:cNvCxnSpPr/>
            <p:nvPr/>
          </p:nvCxnSpPr>
          <p:spPr>
            <a:xfrm>
              <a:off x="2000232" y="2143116"/>
              <a:ext cx="2500330" cy="428628"/>
            </a:xfrm>
            <a:prstGeom prst="straightConnector1">
              <a:avLst/>
            </a:prstGeom>
            <a:ln>
              <a:solidFill>
                <a:schemeClr val="tx1"/>
              </a:solidFill>
              <a:tailEnd type="arrow"/>
            </a:ln>
          </p:spPr>
          <p:style>
            <a:lnRef idx="1">
              <a:schemeClr val="accent2"/>
            </a:lnRef>
            <a:fillRef idx="0">
              <a:schemeClr val="accent2"/>
            </a:fillRef>
            <a:effectRef idx="0">
              <a:schemeClr val="accent2"/>
            </a:effectRef>
            <a:fontRef idx="minor">
              <a:schemeClr val="tx1"/>
            </a:fontRef>
          </p:style>
        </p:cxnSp>
        <p:cxnSp>
          <p:nvCxnSpPr>
            <p:cNvPr id="34" name="直接箭头连接符 33"/>
            <p:cNvCxnSpPr/>
            <p:nvPr/>
          </p:nvCxnSpPr>
          <p:spPr>
            <a:xfrm rot="5400000">
              <a:off x="785786" y="2786058"/>
              <a:ext cx="1214446" cy="214314"/>
            </a:xfrm>
            <a:prstGeom prst="straightConnector1">
              <a:avLst/>
            </a:prstGeom>
            <a:ln>
              <a:solidFill>
                <a:schemeClr val="tx1"/>
              </a:solidFill>
              <a:tailEnd type="arrow"/>
            </a:ln>
          </p:spPr>
          <p:style>
            <a:lnRef idx="1">
              <a:schemeClr val="accent2"/>
            </a:lnRef>
            <a:fillRef idx="0">
              <a:schemeClr val="accent2"/>
            </a:fillRef>
            <a:effectRef idx="0">
              <a:schemeClr val="accent2"/>
            </a:effectRef>
            <a:fontRef idx="minor">
              <a:schemeClr val="tx1"/>
            </a:fontRef>
          </p:style>
        </p:cxnSp>
      </p:grpSp>
      <p:pic>
        <p:nvPicPr>
          <p:cNvPr id="37" name="图片 36" descr="乐高玩具&#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14043" y="3892879"/>
            <a:ext cx="4507846" cy="30370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descr="新闻纸">
            <a:hlinkClick r:id="" action="ppaction://hlinkshowjump?jump=nextslide"/>
          </p:cNvPr>
          <p:cNvSpPr>
            <a:spLocks noChangeArrowheads="1"/>
          </p:cNvSpPr>
          <p:nvPr/>
        </p:nvSpPr>
        <p:spPr bwMode="auto">
          <a:xfrm>
            <a:off x="4139074" y="2453378"/>
            <a:ext cx="3885752" cy="521970"/>
          </a:xfrm>
          <a:prstGeom prst="rect">
            <a:avLst/>
          </a:prstGeom>
          <a:solidFill>
            <a:schemeClr val="accent6">
              <a:lumMod val="20000"/>
              <a:lumOff val="80000"/>
            </a:schemeClr>
          </a:solidFill>
          <a:ln>
            <a:solidFill>
              <a:schemeClr val="accent6"/>
            </a:solid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ct val="0"/>
              </a:spcBef>
            </a:pPr>
            <a:r>
              <a:rPr lang="en-US" altLang="zh-CN"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5.1 </a:t>
            </a:r>
            <a:r>
              <a:rPr lang="zh-CN" altLang="en-US"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什么是递归</a:t>
            </a:r>
            <a:endParaRPr lang="zh-CN" altLang="en-US"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12"/>
          <p:cNvSpPr txBox="1">
            <a:spLocks noChangeArrowheads="1"/>
          </p:cNvSpPr>
          <p:nvPr/>
        </p:nvSpPr>
        <p:spPr bwMode="auto">
          <a:xfrm>
            <a:off x="4180284" y="1052737"/>
            <a:ext cx="3571900" cy="706755"/>
          </a:xfrm>
          <a:prstGeom prst="rect">
            <a:avLst/>
          </a:prstGeom>
          <a:solidFill>
            <a:srgbClr val="FC9A48"/>
          </a:solidFill>
        </p:spPr>
        <p:style>
          <a:lnRef idx="1">
            <a:schemeClr val="dk1"/>
          </a:lnRef>
          <a:fillRef idx="2">
            <a:schemeClr val="dk1"/>
          </a:fillRef>
          <a:effectRef idx="1">
            <a:schemeClr val="dk1"/>
          </a:effectRef>
          <a:fontRef idx="minor">
            <a:schemeClr val="dk1"/>
          </a:fontRef>
        </p:style>
        <p:txBody>
          <a:bodyPr wrap="square">
            <a:spAutoFit/>
          </a:bodyPr>
          <a:lstStyle/>
          <a:p>
            <a:pPr marL="457200" indent="-457200">
              <a:lnSpc>
                <a:spcPct val="100000"/>
              </a:lnSpc>
              <a:spcBef>
                <a:spcPct val="0"/>
              </a:spcBef>
            </a:pPr>
            <a:r>
              <a:rPr lang="zh-CN" altLang="en-US" sz="4000"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第</a:t>
            </a:r>
            <a:r>
              <a:rPr lang="en-US" altLang="zh-CN" sz="4000"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5</a:t>
            </a:r>
            <a:r>
              <a:rPr lang="zh-CN" altLang="en-US" sz="4000" dirty="0">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Consolas" panose="020B0609020204030204" pitchFamily="49" charset="0"/>
              </a:rPr>
              <a:t>章  递归</a:t>
            </a:r>
            <a:r>
              <a:rPr lang="zh-CN" altLang="en-US" sz="4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4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Rectangle 4" descr="新闻纸">
            <a:hlinkClick r:id="" action="ppaction://noaction"/>
          </p:cNvPr>
          <p:cNvSpPr>
            <a:spLocks noChangeArrowheads="1"/>
          </p:cNvSpPr>
          <p:nvPr/>
        </p:nvSpPr>
        <p:spPr bwMode="auto">
          <a:xfrm>
            <a:off x="4139074" y="3238535"/>
            <a:ext cx="3885752" cy="521970"/>
          </a:xfrm>
          <a:prstGeom prst="rect">
            <a:avLst/>
          </a:prstGeom>
          <a:solidFill>
            <a:schemeClr val="accent6">
              <a:lumMod val="20000"/>
              <a:lumOff val="80000"/>
            </a:schemeClr>
          </a:solidFill>
          <a:ln>
            <a:solidFill>
              <a:schemeClr val="accent6"/>
            </a:solid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ct val="0"/>
              </a:spcBef>
            </a:pPr>
            <a:r>
              <a:rPr lang="en-US" altLang="zh-CN"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5.2 </a:t>
            </a:r>
            <a:r>
              <a:rPr lang="zh-CN" altLang="en-US"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栈和递归 </a:t>
            </a:r>
            <a:endParaRPr lang="zh-CN" altLang="en-US"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Rectangle 4" descr="新闻纸">
            <a:hlinkClick r:id="" action="ppaction://noaction"/>
          </p:cNvPr>
          <p:cNvSpPr>
            <a:spLocks noChangeArrowheads="1"/>
          </p:cNvSpPr>
          <p:nvPr/>
        </p:nvSpPr>
        <p:spPr bwMode="auto">
          <a:xfrm>
            <a:off x="4139074" y="4024353"/>
            <a:ext cx="3885752" cy="521970"/>
          </a:xfrm>
          <a:prstGeom prst="rect">
            <a:avLst/>
          </a:prstGeom>
          <a:solidFill>
            <a:schemeClr val="accent6">
              <a:lumMod val="20000"/>
              <a:lumOff val="80000"/>
            </a:schemeClr>
          </a:solidFill>
          <a:ln>
            <a:solidFill>
              <a:schemeClr val="accent6"/>
            </a:solidFill>
          </a:ln>
        </p:spPr>
        <p:style>
          <a:lnRef idx="1">
            <a:schemeClr val="accent5"/>
          </a:lnRef>
          <a:fillRef idx="2">
            <a:schemeClr val="accent5"/>
          </a:fillRef>
          <a:effectRef idx="1">
            <a:schemeClr val="accent5"/>
          </a:effectRef>
          <a:fontRef idx="minor">
            <a:schemeClr val="dk1"/>
          </a:fontRef>
        </p:style>
        <p:txBody>
          <a:bodyPr wrap="square" lIns="28800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ct val="0"/>
              </a:spcBef>
            </a:pPr>
            <a:r>
              <a:rPr lang="en-US" altLang="zh-CN"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5.3 </a:t>
            </a:r>
            <a:r>
              <a:rPr lang="zh-CN" altLang="en-US"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递归算法的设计</a:t>
            </a:r>
            <a:endParaRPr lang="zh-CN" altLang="en-US"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圆角矩形 6"/>
          <p:cNvSpPr/>
          <p:nvPr/>
        </p:nvSpPr>
        <p:spPr bwMode="auto">
          <a:xfrm>
            <a:off x="2972107" y="2011640"/>
            <a:ext cx="5819487" cy="3073544"/>
          </a:xfrm>
          <a:prstGeom prst="roundRect">
            <a:avLst/>
          </a:prstGeom>
          <a:solidFill>
            <a:srgbClr val="FC9A48"/>
          </a:solidFill>
          <a:ln>
            <a:noFill/>
          </a:ln>
          <a:effectLst/>
          <a:scene3d>
            <a:camera prst="orthographicFront">
              <a:rot lat="0" lon="0" rev="0"/>
            </a:camera>
            <a:lightRig rig="chilly" dir="t">
              <a:rot lat="0" lon="0" rev="18480000"/>
            </a:lightRig>
          </a:scene3d>
          <a:sp3d prstMaterial="clear">
            <a:bevelT h="63500"/>
          </a:sp3d>
        </p:spPr>
        <p:style>
          <a:lnRef idx="1">
            <a:schemeClr val="accent4"/>
          </a:lnRef>
          <a:fillRef idx="2">
            <a:schemeClr val="accent4"/>
          </a:fillRef>
          <a:effectRef idx="1">
            <a:schemeClr val="accent4"/>
          </a:effectRef>
          <a:fontRef idx="minor">
            <a:schemeClr val="dk1"/>
          </a:fontRef>
        </p:style>
        <p:txBody>
          <a:bodyPr lIns="0" tIns="108000" rIns="0" bIns="0" rtlCol="0" anchor="ctr"/>
          <a:lstStyle>
            <a:defPPr>
              <a:defRPr lang="zh-CN"/>
            </a:defPPr>
            <a:lvl1pPr algn="l" rtl="0" fontAlgn="base">
              <a:spcBef>
                <a:spcPct val="0"/>
              </a:spcBef>
              <a:spcAft>
                <a:spcPct val="0"/>
              </a:spcAft>
              <a:defRPr sz="2400" b="1" kern="1200">
                <a:solidFill>
                  <a:schemeClr val="dk1"/>
                </a:solidFill>
                <a:latin typeface="+mn-lt"/>
                <a:ea typeface="+mn-ea"/>
                <a:cs typeface="+mn-cs"/>
              </a:defRPr>
            </a:lvl1pPr>
            <a:lvl2pPr marL="457200" algn="l" rtl="0" fontAlgn="base">
              <a:spcBef>
                <a:spcPct val="0"/>
              </a:spcBef>
              <a:spcAft>
                <a:spcPct val="0"/>
              </a:spcAft>
              <a:defRPr sz="2400" b="1" kern="1200">
                <a:solidFill>
                  <a:schemeClr val="dk1"/>
                </a:solidFill>
                <a:latin typeface="+mn-lt"/>
                <a:ea typeface="+mn-ea"/>
                <a:cs typeface="+mn-cs"/>
              </a:defRPr>
            </a:lvl2pPr>
            <a:lvl3pPr marL="914400" algn="l" rtl="0" fontAlgn="base">
              <a:spcBef>
                <a:spcPct val="0"/>
              </a:spcBef>
              <a:spcAft>
                <a:spcPct val="0"/>
              </a:spcAft>
              <a:defRPr sz="2400" b="1" kern="1200">
                <a:solidFill>
                  <a:schemeClr val="dk1"/>
                </a:solidFill>
                <a:latin typeface="+mn-lt"/>
                <a:ea typeface="+mn-ea"/>
                <a:cs typeface="+mn-cs"/>
              </a:defRPr>
            </a:lvl3pPr>
            <a:lvl4pPr marL="1371600" algn="l" rtl="0" fontAlgn="base">
              <a:spcBef>
                <a:spcPct val="0"/>
              </a:spcBef>
              <a:spcAft>
                <a:spcPct val="0"/>
              </a:spcAft>
              <a:defRPr sz="2400" b="1" kern="1200">
                <a:solidFill>
                  <a:schemeClr val="dk1"/>
                </a:solidFill>
                <a:latin typeface="+mn-lt"/>
                <a:ea typeface="+mn-ea"/>
                <a:cs typeface="+mn-cs"/>
              </a:defRPr>
            </a:lvl4pPr>
            <a:lvl5pPr marL="1828800" algn="l" rtl="0" fontAlgn="base">
              <a:spcBef>
                <a:spcPct val="0"/>
              </a:spcBef>
              <a:spcAft>
                <a:spcPct val="0"/>
              </a:spcAft>
              <a:defRPr sz="2400" b="1" kern="1200">
                <a:solidFill>
                  <a:schemeClr val="dk1"/>
                </a:solidFill>
                <a:latin typeface="+mn-lt"/>
                <a:ea typeface="+mn-ea"/>
                <a:cs typeface="+mn-cs"/>
              </a:defRPr>
            </a:lvl5pPr>
            <a:lvl6pPr marL="2286000" algn="l" defTabSz="914400" rtl="0" eaLnBrk="1" latinLnBrk="0" hangingPunct="1">
              <a:defRPr sz="2400" b="1" kern="1200">
                <a:solidFill>
                  <a:schemeClr val="dk1"/>
                </a:solidFill>
                <a:latin typeface="+mn-lt"/>
                <a:ea typeface="+mn-ea"/>
                <a:cs typeface="+mn-cs"/>
              </a:defRPr>
            </a:lvl6pPr>
            <a:lvl7pPr marL="2743200" algn="l" defTabSz="914400" rtl="0" eaLnBrk="1" latinLnBrk="0" hangingPunct="1">
              <a:defRPr sz="2400" b="1" kern="1200">
                <a:solidFill>
                  <a:schemeClr val="dk1"/>
                </a:solidFill>
                <a:latin typeface="+mn-lt"/>
                <a:ea typeface="+mn-ea"/>
                <a:cs typeface="+mn-cs"/>
              </a:defRPr>
            </a:lvl7pPr>
            <a:lvl8pPr marL="3200400" algn="l" defTabSz="914400" rtl="0" eaLnBrk="1" latinLnBrk="0" hangingPunct="1">
              <a:defRPr sz="2400" b="1" kern="1200">
                <a:solidFill>
                  <a:schemeClr val="dk1"/>
                </a:solidFill>
                <a:latin typeface="+mn-lt"/>
                <a:ea typeface="+mn-ea"/>
                <a:cs typeface="+mn-cs"/>
              </a:defRPr>
            </a:lvl8pPr>
            <a:lvl9pPr marL="3657600" algn="l" defTabSz="914400" rtl="0" eaLnBrk="1" latinLnBrk="0" hangingPunct="1">
              <a:defRPr sz="2400" b="1" kern="1200">
                <a:solidFill>
                  <a:schemeClr val="dk1"/>
                </a:solidFill>
                <a:latin typeface="+mn-lt"/>
                <a:ea typeface="+mn-ea"/>
                <a:cs typeface="+mn-cs"/>
              </a:defRPr>
            </a:lvl9pPr>
          </a:lstStyle>
          <a:p>
            <a:pPr algn="ctr">
              <a:lnSpc>
                <a:spcPct val="72000"/>
              </a:lnSpc>
            </a:pPr>
            <a:endParaRPr lang="zh-CN" altLang="en-US" sz="1800" dirty="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grpSp>
        <p:nvGrpSpPr>
          <p:cNvPr id="7" name="组合 6"/>
          <p:cNvGrpSpPr/>
          <p:nvPr/>
        </p:nvGrpSpPr>
        <p:grpSpPr>
          <a:xfrm>
            <a:off x="2309787" y="2882006"/>
            <a:ext cx="1482451" cy="1346106"/>
            <a:chOff x="552422" y="500043"/>
            <a:chExt cx="1482451" cy="1346106"/>
          </a:xfrm>
        </p:grpSpPr>
        <p:grpSp>
          <p:nvGrpSpPr>
            <p:cNvPr id="8" name="组合 7"/>
            <p:cNvGrpSpPr/>
            <p:nvPr/>
          </p:nvGrpSpPr>
          <p:grpSpPr bwMode="auto">
            <a:xfrm>
              <a:off x="639103" y="500043"/>
              <a:ext cx="1289687" cy="1346106"/>
              <a:chOff x="6372294" y="2488774"/>
              <a:chExt cx="2520450" cy="2513016"/>
            </a:xfrm>
          </p:grpSpPr>
          <p:sp>
            <p:nvSpPr>
              <p:cNvPr id="11" name="任意多边形 14"/>
              <p:cNvSpPr/>
              <p:nvPr/>
            </p:nvSpPr>
            <p:spPr>
              <a:xfrm rot="3738964">
                <a:off x="6379728"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defPPr>
                  <a:defRPr lang="zh-CN"/>
                </a:defPPr>
                <a:lvl1pPr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1pPr>
                <a:lvl2pPr marL="4572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2pPr>
                <a:lvl3pPr marL="9144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3pPr>
                <a:lvl4pPr marL="13716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4pPr>
                <a:lvl5pPr marL="18288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9pP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12" name="任意多边形 15"/>
              <p:cNvSpPr/>
              <p:nvPr/>
            </p:nvSpPr>
            <p:spPr>
              <a:xfrm rot="16377237">
                <a:off x="6372293" y="2510364"/>
                <a:ext cx="2476802"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accent6">
                  <a:lumMod val="40000"/>
                  <a:lumOff val="60000"/>
                </a:schemeClr>
              </a:solidFill>
              <a:ln w="25400" cap="flat" cmpd="sng" algn="ctr">
                <a:noFill/>
                <a:prstDash val="solid"/>
              </a:ln>
              <a:effectLst>
                <a:softEdge rad="0"/>
              </a:effectLst>
            </p:spPr>
            <p:txBody>
              <a:bodyPr anchor="ctr"/>
              <a:lstStyle>
                <a:defPPr>
                  <a:defRPr lang="zh-CN"/>
                </a:defPPr>
                <a:lvl1pPr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1pPr>
                <a:lvl2pPr marL="4572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2pPr>
                <a:lvl3pPr marL="9144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3pPr>
                <a:lvl4pPr marL="13716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4pPr>
                <a:lvl5pPr marL="18288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9pPr>
              </a:lstStyle>
              <a:p>
                <a:pPr algn="ctr" eaLnBrk="1" hangingPunct="1">
                  <a:defRPr/>
                </a:pPr>
                <a:endParaRPr lang="zh-CN" altLang="en-US" kern="0">
                  <a:solidFill>
                    <a:srgbClr val="FFFFFF"/>
                  </a:solidFill>
                </a:endParaRPr>
              </a:p>
            </p:txBody>
          </p:sp>
        </p:grpSp>
        <p:sp>
          <p:nvSpPr>
            <p:cNvPr id="9" name="文本框 20"/>
            <p:cNvSpPr txBox="1">
              <a:spLocks noChangeArrowheads="1"/>
            </p:cNvSpPr>
            <p:nvPr/>
          </p:nvSpPr>
          <p:spPr bwMode="auto">
            <a:xfrm>
              <a:off x="552422" y="1161620"/>
              <a:ext cx="1482451"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1pPr>
              <a:lvl2pPr marL="4572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2pPr>
              <a:lvl3pPr marL="9144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3pPr>
              <a:lvl4pPr marL="13716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4pPr>
              <a:lvl5pPr marL="18288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9pPr>
            </a:lstStyle>
            <a:p>
              <a:pPr algn="ctr" eaLnBrk="1" hangingPunct="1">
                <a:lnSpc>
                  <a:spcPct val="10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CONTENTS</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文本框 20"/>
            <p:cNvSpPr txBox="1">
              <a:spLocks noChangeArrowheads="1"/>
            </p:cNvSpPr>
            <p:nvPr/>
          </p:nvSpPr>
          <p:spPr bwMode="auto">
            <a:xfrm>
              <a:off x="913620" y="785794"/>
              <a:ext cx="72942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
                  <a:rot lat="0" lon="0" rev="10800000"/>
                </a:lightRig>
              </a:scene3d>
              <a:sp3d>
                <a:bevelT w="27940" h="12700"/>
                <a:contourClr>
                  <a:srgbClr val="DDDDDD"/>
                </a:contourClr>
              </a:sp3d>
            </a:bodyPr>
            <a:lstStyle>
              <a:defPPr>
                <a:defRPr lang="zh-CN"/>
              </a:defPPr>
              <a:lvl1pPr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1pPr>
              <a:lvl2pPr marL="4572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2pPr>
              <a:lvl3pPr marL="9144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3pPr>
              <a:lvl4pPr marL="13716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4pPr>
              <a:lvl5pPr marL="1828800" algn="l"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9pPr>
            </a:lstStyle>
            <a:p>
              <a:pPr algn="ctr" eaLnBrk="1" hangingPunct="1">
                <a:lnSpc>
                  <a:spcPct val="100000"/>
                </a:lnSpc>
              </a:pPr>
              <a:r>
                <a:rPr lang="zh-CN" altLang="en-US" sz="1800" spc="150" dirty="0">
                  <a:ln w="11430"/>
                  <a:solidFill>
                    <a:schemeClr val="tx1"/>
                  </a:solidFill>
                  <a:effectLst>
                    <a:outerShdw blurRad="25400" algn="tl" rotWithShape="0">
                      <a:srgbClr val="000000">
                        <a:alpha val="43000"/>
                      </a:srgbClr>
                    </a:outerShdw>
                  </a:effectLst>
                  <a:latin typeface="微软雅黑" panose="020B0503020204020204" pitchFamily="34" charset="-122"/>
                  <a:ea typeface="微软雅黑" panose="020B0503020204020204" pitchFamily="34" charset="-122"/>
                  <a:cs typeface="Consolas" panose="020B0609020204030204" pitchFamily="49" charset="0"/>
                </a:rPr>
                <a:t>提纲</a:t>
              </a:r>
              <a:endParaRPr lang="zh-CN" altLang="en-US" sz="1800" spc="150" dirty="0">
                <a:ln w="11430"/>
                <a:solidFill>
                  <a:schemeClr val="tx1"/>
                </a:solidFill>
                <a:effectLst>
                  <a:outerShdw blurRad="25400" algn="tl" rotWithShape="0">
                    <a:srgbClr val="000000">
                      <a:alpha val="43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758097" y="3729063"/>
            <a:ext cx="2932070" cy="2932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5" grpId="0" bldLvl="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711451" y="1484785"/>
            <a:ext cx="3368675" cy="932815"/>
          </a:xfrm>
          <a:prstGeom prst="rect">
            <a:avLst/>
          </a:prstGeom>
          <a:solidFill>
            <a:schemeClr val="accent6">
              <a:lumMod val="20000"/>
              <a:lumOff val="80000"/>
            </a:schemeClr>
          </a:solidFill>
          <a:ln>
            <a:solidFill>
              <a:srgbClr val="FC9A48"/>
            </a:solidFill>
          </a:ln>
        </p:spPr>
        <p:style>
          <a:lnRef idx="1">
            <a:schemeClr val="accent3"/>
          </a:lnRef>
          <a:fillRef idx="2">
            <a:schemeClr val="accent3"/>
          </a:fillRef>
          <a:effectRef idx="1">
            <a:schemeClr val="accent3"/>
          </a:effectRef>
          <a:fontRef idx="minor">
            <a:schemeClr val="dk1"/>
          </a:fontRef>
        </p:style>
        <p:txBody>
          <a:bodyPr lIns="216000" tIns="144000" rIns="108000" bIns="144000">
            <a:spAutoFit/>
          </a:bodyPr>
          <a:lstStyle/>
          <a:p>
            <a:pPr algn="l">
              <a:lnSpc>
                <a:spcPct val="80000"/>
              </a:lnSpc>
              <a:spcBef>
                <a:spcPct val="50000"/>
              </a:spcBef>
            </a:pP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30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000" baseline="-30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30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30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20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3125382" y="3325605"/>
            <a:ext cx="1314434" cy="2090420"/>
          </a:xfrm>
          <a:prstGeom prst="rect">
            <a:avLst/>
          </a:prstGeom>
          <a:solidFill>
            <a:schemeClr val="accent6">
              <a:lumMod val="20000"/>
              <a:lumOff val="80000"/>
            </a:schemeClr>
          </a:solidFill>
          <a:ln>
            <a:noFill/>
            <a:tailEnd type="none"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wrap="square" tIns="180000" bIns="180000">
            <a:spAutoFit/>
          </a:bodyPr>
          <a:lstStyle/>
          <a:p>
            <a:pPr>
              <a:lnSpc>
                <a:spcPts val="1500"/>
              </a:lnSpc>
            </a:pP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0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4"/>
          <p:cNvSpPr txBox="1">
            <a:spLocks noChangeArrowheads="1"/>
          </p:cNvSpPr>
          <p:nvPr/>
        </p:nvSpPr>
        <p:spPr bwMode="auto">
          <a:xfrm>
            <a:off x="1775025" y="2636912"/>
            <a:ext cx="4104951" cy="521970"/>
          </a:xfrm>
          <a:prstGeom prst="rect">
            <a:avLst/>
          </a:prstGeom>
          <a:noFill/>
          <a:ln w="38100" algn="ctr">
            <a:noFill/>
            <a:miter lim="800000"/>
            <a:tailEnd type="none" w="lg" len="lg"/>
          </a:ln>
          <a:effectLst/>
        </p:spPr>
        <p:txBody>
          <a:bodyPr wrap="square">
            <a:spAutoFit/>
          </a:bodyPr>
          <a:lstStyle/>
          <a:p>
            <a:pPr>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8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分解过程</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如下：</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5"/>
          <p:cNvSpPr txBox="1">
            <a:spLocks noChangeArrowheads="1"/>
          </p:cNvSpPr>
          <p:nvPr/>
        </p:nvSpPr>
        <p:spPr bwMode="auto">
          <a:xfrm>
            <a:off x="191345" y="692696"/>
            <a:ext cx="7992220" cy="435610"/>
          </a:xfrm>
          <a:prstGeom prst="rect">
            <a:avLst/>
          </a:prstGeom>
          <a:noFill/>
          <a:ln w="38100" algn="ctr">
            <a:noFill/>
            <a:miter lim="800000"/>
            <a:tailEnd type="none" w="lg" len="lg"/>
          </a:ln>
          <a:effectLst/>
        </p:spPr>
        <p:txBody>
          <a:bodyPr wrap="square">
            <a:spAutoFit/>
          </a:bodyPr>
          <a:lstStyle/>
          <a:p>
            <a:pPr algn="l">
              <a:lnSpc>
                <a:spcPct val="80000"/>
              </a:lnSpc>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为了讨论方便，简化上述递归模型为：</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48128" y="2388475"/>
            <a:ext cx="4725144" cy="47251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8" presetClass="entr" presetSubtype="6"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Righ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1344" y="836712"/>
            <a:ext cx="11593288" cy="808990"/>
          </a:xfrm>
          <a:prstGeom prst="rect">
            <a:avLst/>
          </a:prstGeom>
          <a:noFill/>
          <a:ln w="9525">
            <a:noFill/>
            <a:miter lim="800000"/>
          </a:ln>
          <a:effectLst/>
        </p:spPr>
        <p:txBody>
          <a:bodyPr wrap="square">
            <a:spAutoFit/>
          </a:bodyPr>
          <a:lstStyle/>
          <a:p>
            <a:pPr algn="just">
              <a:lnSpc>
                <a:spcPts val="2800"/>
              </a:lnSpc>
              <a:spcBef>
                <a:spcPts val="0"/>
              </a:spcBef>
            </a:pPr>
            <a:r>
              <a:rPr lang="en-US" altLang="zh-CN" sz="32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32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遇到递归出口</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发生“质变”，即原递归问题便转化成可以直接求解的问题。求值过程：    </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3432176" y="1980861"/>
            <a:ext cx="2949577" cy="1861820"/>
          </a:xfrm>
          <a:prstGeom prst="rect">
            <a:avLst/>
          </a:prstGeom>
          <a:solidFill>
            <a:schemeClr val="accent6">
              <a:lumMod val="20000"/>
              <a:lumOff val="80000"/>
            </a:schemeClr>
          </a:solidFill>
          <a:ln>
            <a:solidFill>
              <a:srgbClr val="FC9A48"/>
            </a:solidFill>
            <a:tailEnd type="none" w="lg" len="lg"/>
          </a:ln>
          <a:effectLst>
            <a:innerShdw blurRad="63500" dist="50800" dir="5400000">
              <a:prstClr val="black">
                <a:alpha val="50000"/>
              </a:prstClr>
            </a:innerShdw>
          </a:effectLst>
          <a:scene3d>
            <a:camera prst="perspectiveRight"/>
            <a:lightRig rig="threePt" dir="t"/>
          </a:scene3d>
        </p:spPr>
        <p:style>
          <a:lnRef idx="1">
            <a:schemeClr val="accent5"/>
          </a:lnRef>
          <a:fillRef idx="2">
            <a:schemeClr val="accent5"/>
          </a:fillRef>
          <a:effectRef idx="1">
            <a:schemeClr val="accent5"/>
          </a:effectRef>
          <a:fontRef idx="minor">
            <a:schemeClr val="dk1"/>
          </a:fontRef>
        </p:style>
        <p:txBody>
          <a:bodyPr wrap="square" tIns="144000" bIns="180000">
            <a:spAutoFit/>
          </a:bodyPr>
          <a:lstStyle/>
          <a:p>
            <a:pPr>
              <a:lnSpc>
                <a:spcPts val="1500"/>
              </a:lnSpc>
            </a:pP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4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1500"/>
              </a:lnSpc>
            </a:pP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en-US" altLang="zh-CN" sz="24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4"/>
          <p:cNvSpPr txBox="1">
            <a:spLocks noChangeArrowheads="1"/>
          </p:cNvSpPr>
          <p:nvPr/>
        </p:nvSpPr>
        <p:spPr bwMode="auto">
          <a:xfrm>
            <a:off x="695400" y="5013176"/>
            <a:ext cx="11496600" cy="1124585"/>
          </a:xfrm>
          <a:prstGeom prst="rect">
            <a:avLst/>
          </a:prstGeom>
          <a:noFill/>
          <a:ln w="9525">
            <a:noFill/>
            <a:miter lim="800000"/>
          </a:ln>
          <a:effectLst/>
        </p:spPr>
        <p:txBody>
          <a:bodyPr wrap="square">
            <a:spAutoFit/>
          </a:bodyPr>
          <a:lstStyle/>
          <a:p>
            <a:pPr algn="l">
              <a:lnSpc>
                <a:spcPct val="120000"/>
              </a:lnSpc>
              <a:spcBef>
                <a:spcPct val="50000"/>
              </a:spcBef>
            </a:pPr>
            <a:r>
              <a:rPr lang="en-US" altLang="zh-CN" sz="2800" dirty="0">
                <a:solidFill>
                  <a:srgbClr val="FF33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这样</a:t>
            </a:r>
            <a:r>
              <a:rPr lang="en-US" altLang="zh-CN" sz="2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800" i="1" baseline="-30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便计算出来了，因此递归的执行过程由</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分解</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求值</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两部分构成。 </a:t>
            </a:r>
            <a:endParaRPr lang="zh-CN" altLang="en-US" sz="28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iterate type="lt">
                                    <p:tmPct val="0"/>
                                  </p:iterate>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623393" y="828001"/>
            <a:ext cx="5647206" cy="583565"/>
          </a:xfrm>
          <a:prstGeom prst="rect">
            <a:avLst/>
          </a:prstGeom>
          <a:noFill/>
          <a:ln w="9525">
            <a:noFill/>
            <a:miter lim="800000"/>
          </a:ln>
          <a:effectLst/>
        </p:spPr>
        <p:txBody>
          <a:bodyPr wrap="square">
            <a:spAutoFit/>
          </a:bodyPr>
          <a:lstStyle/>
          <a:p>
            <a:pPr algn="l">
              <a:spcBef>
                <a:spcPct val="50000"/>
              </a:spcBef>
            </a:pP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求解</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fun(5)</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即</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的过程如下：</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5"/>
          <p:cNvSpPr txBox="1">
            <a:spLocks noChangeArrowheads="1"/>
          </p:cNvSpPr>
          <p:nvPr/>
        </p:nvSpPr>
        <p:spPr bwMode="auto">
          <a:xfrm>
            <a:off x="1919857" y="1628800"/>
            <a:ext cx="1009650" cy="398780"/>
          </a:xfrm>
          <a:prstGeom prst="rect">
            <a:avLst/>
          </a:prstGeom>
          <a:noFill/>
          <a:ln w="38100" algn="ctr">
            <a:noFill/>
            <a:miter lim="800000"/>
            <a:tailEnd type="none" w="lg" len="lg"/>
          </a:ln>
          <a:effectLst/>
        </p:spPr>
        <p:txBody>
          <a:bodyPr>
            <a:spAutoFit/>
          </a:bodyPr>
          <a:lstStyle/>
          <a:p>
            <a:pPr algn="l">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fun(5)</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32"/>
          <p:cNvGrpSpPr/>
          <p:nvPr/>
        </p:nvGrpSpPr>
        <p:grpSpPr>
          <a:xfrm>
            <a:off x="4363021" y="5157812"/>
            <a:ext cx="1728787" cy="767080"/>
            <a:chOff x="3414713" y="4725988"/>
            <a:chExt cx="1728787" cy="767080"/>
          </a:xfrm>
        </p:grpSpPr>
        <p:sp>
          <p:nvSpPr>
            <p:cNvPr id="5" name="Line 14"/>
            <p:cNvSpPr>
              <a:spLocks noChangeShapeType="1"/>
            </p:cNvSpPr>
            <p:nvPr/>
          </p:nvSpPr>
          <p:spPr bwMode="auto">
            <a:xfrm flipV="1">
              <a:off x="4283075" y="4725988"/>
              <a:ext cx="0" cy="288925"/>
            </a:xfrm>
            <a:prstGeom prst="line">
              <a:avLst/>
            </a:prstGeom>
            <a:noFill/>
            <a:ln w="38100">
              <a:solidFill>
                <a:srgbClr val="C00000"/>
              </a:solidFill>
              <a:round/>
              <a:tailEnd type="stealth" w="lg" len="lg"/>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6" name="Text Box 15"/>
            <p:cNvSpPr txBox="1">
              <a:spLocks noChangeArrowheads="1"/>
            </p:cNvSpPr>
            <p:nvPr/>
          </p:nvSpPr>
          <p:spPr bwMode="auto">
            <a:xfrm>
              <a:off x="3414713" y="5094288"/>
              <a:ext cx="1728787" cy="398780"/>
            </a:xfrm>
            <a:prstGeom prst="rect">
              <a:avLst/>
            </a:prstGeom>
            <a:noFill/>
            <a:ln w="38100" algn="ctr">
              <a:noFill/>
              <a:miter lim="800000"/>
              <a:tailEnd type="none" w="lg" len="lg"/>
            </a:ln>
            <a:effectLst/>
          </p:spPr>
          <p:txBody>
            <a:bodyPr>
              <a:spAutoFit/>
            </a:bodyPr>
            <a:lstStyle/>
            <a:p>
              <a:pPr>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递归出口</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7" name="组合 28"/>
          <p:cNvGrpSpPr/>
          <p:nvPr/>
        </p:nvGrpSpPr>
        <p:grpSpPr>
          <a:xfrm>
            <a:off x="2423096" y="2132037"/>
            <a:ext cx="1081087" cy="903605"/>
            <a:chOff x="1474788" y="1700213"/>
            <a:chExt cx="1081087" cy="903605"/>
          </a:xfrm>
        </p:grpSpPr>
        <p:sp>
          <p:nvSpPr>
            <p:cNvPr id="8" name="Text Box 6"/>
            <p:cNvSpPr txBox="1">
              <a:spLocks noChangeArrowheads="1"/>
            </p:cNvSpPr>
            <p:nvPr/>
          </p:nvSpPr>
          <p:spPr bwMode="auto">
            <a:xfrm>
              <a:off x="1546225" y="2205038"/>
              <a:ext cx="1009650" cy="398780"/>
            </a:xfrm>
            <a:prstGeom prst="rect">
              <a:avLst/>
            </a:prstGeom>
            <a:noFill/>
            <a:ln w="38100" algn="ctr">
              <a:noFill/>
              <a:miter lim="800000"/>
              <a:tailEnd type="none" w="lg" len="lg"/>
            </a:ln>
            <a:effectLst/>
          </p:spPr>
          <p:txBody>
            <a:bodyPr>
              <a:spAutoFit/>
            </a:bodyPr>
            <a:lstStyle/>
            <a:p>
              <a:pPr algn="l">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fun(4)</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Line 16"/>
            <p:cNvSpPr>
              <a:spLocks noChangeShapeType="1"/>
            </p:cNvSpPr>
            <p:nvPr/>
          </p:nvSpPr>
          <p:spPr bwMode="auto">
            <a:xfrm>
              <a:off x="1474788" y="1700213"/>
              <a:ext cx="360362" cy="504825"/>
            </a:xfrm>
            <a:prstGeom prst="line">
              <a:avLst/>
            </a:prstGeom>
            <a:noFill/>
            <a:ln w="38100">
              <a:solidFill>
                <a:srgbClr val="C00000"/>
              </a:solidFill>
              <a:round/>
              <a:tailEnd type="stealth" w="lg" len="lg"/>
            </a:ln>
            <a:effectLst/>
          </p:spPr>
          <p:txBody>
            <a:bodyPr wrap="none"/>
            <a:lstStyle/>
            <a:p>
              <a:endParaRPr lang="zh-CN" altLang="en-US">
                <a:latin typeface="Consolas" panose="020B0609020204030204" pitchFamily="49" charset="0"/>
                <a:cs typeface="Consolas" panose="020B0609020204030204" pitchFamily="49" charset="0"/>
              </a:endParaRPr>
            </a:p>
          </p:txBody>
        </p:sp>
      </p:grpSp>
      <p:grpSp>
        <p:nvGrpSpPr>
          <p:cNvPr id="10" name="组合 29"/>
          <p:cNvGrpSpPr/>
          <p:nvPr/>
        </p:nvGrpSpPr>
        <p:grpSpPr>
          <a:xfrm>
            <a:off x="2999357" y="3068663"/>
            <a:ext cx="1081088" cy="759142"/>
            <a:chOff x="2051050" y="2636838"/>
            <a:chExt cx="1081088" cy="759142"/>
          </a:xfrm>
        </p:grpSpPr>
        <p:sp>
          <p:nvSpPr>
            <p:cNvPr id="11" name="Text Box 7"/>
            <p:cNvSpPr txBox="1">
              <a:spLocks noChangeArrowheads="1"/>
            </p:cNvSpPr>
            <p:nvPr/>
          </p:nvSpPr>
          <p:spPr bwMode="auto">
            <a:xfrm>
              <a:off x="2122488" y="2997200"/>
              <a:ext cx="1009650" cy="398780"/>
            </a:xfrm>
            <a:prstGeom prst="rect">
              <a:avLst/>
            </a:prstGeom>
            <a:noFill/>
            <a:ln w="38100" algn="ctr">
              <a:noFill/>
              <a:miter lim="800000"/>
              <a:tailEnd type="none" w="lg" len="lg"/>
            </a:ln>
            <a:effectLst/>
          </p:spPr>
          <p:txBody>
            <a:bodyPr>
              <a:spAutoFit/>
            </a:bodyPr>
            <a:lstStyle/>
            <a:p>
              <a:pPr algn="l">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fun(3)</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Line 17"/>
            <p:cNvSpPr>
              <a:spLocks noChangeShapeType="1"/>
            </p:cNvSpPr>
            <p:nvPr/>
          </p:nvSpPr>
          <p:spPr bwMode="auto">
            <a:xfrm>
              <a:off x="2051050" y="2636838"/>
              <a:ext cx="287337" cy="360363"/>
            </a:xfrm>
            <a:prstGeom prst="line">
              <a:avLst/>
            </a:prstGeom>
            <a:noFill/>
            <a:ln w="38100">
              <a:solidFill>
                <a:srgbClr val="C00000"/>
              </a:solidFill>
              <a:round/>
              <a:tailEnd type="stealth" w="lg" len="lg"/>
            </a:ln>
            <a:effectLst/>
          </p:spPr>
          <p:txBody>
            <a:bodyPr wrap="none"/>
            <a:lstStyle/>
            <a:p>
              <a:endParaRPr lang="zh-CN" altLang="en-US">
                <a:latin typeface="Consolas" panose="020B0609020204030204" pitchFamily="49" charset="0"/>
                <a:cs typeface="Consolas" panose="020B0609020204030204" pitchFamily="49" charset="0"/>
              </a:endParaRPr>
            </a:p>
          </p:txBody>
        </p:sp>
      </p:grpSp>
      <p:grpSp>
        <p:nvGrpSpPr>
          <p:cNvPr id="13" name="组合 30"/>
          <p:cNvGrpSpPr/>
          <p:nvPr/>
        </p:nvGrpSpPr>
        <p:grpSpPr>
          <a:xfrm>
            <a:off x="3593082" y="3873524"/>
            <a:ext cx="1208088" cy="675005"/>
            <a:chOff x="2644775" y="3441700"/>
            <a:chExt cx="1208088" cy="675005"/>
          </a:xfrm>
        </p:grpSpPr>
        <p:sp>
          <p:nvSpPr>
            <p:cNvPr id="14" name="Text Box 8"/>
            <p:cNvSpPr txBox="1">
              <a:spLocks noChangeArrowheads="1"/>
            </p:cNvSpPr>
            <p:nvPr/>
          </p:nvSpPr>
          <p:spPr bwMode="auto">
            <a:xfrm>
              <a:off x="2843213" y="3717925"/>
              <a:ext cx="1009650" cy="398780"/>
            </a:xfrm>
            <a:prstGeom prst="rect">
              <a:avLst/>
            </a:prstGeom>
            <a:noFill/>
            <a:ln w="38100" algn="ctr">
              <a:noFill/>
              <a:miter lim="800000"/>
              <a:tailEnd type="none" w="lg" len="lg"/>
            </a:ln>
            <a:effectLst/>
          </p:spPr>
          <p:txBody>
            <a:bodyPr>
              <a:spAutoFit/>
            </a:bodyPr>
            <a:lstStyle/>
            <a:p>
              <a:pPr algn="l">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fun(2)</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Freeform 18"/>
            <p:cNvSpPr/>
            <p:nvPr/>
          </p:nvSpPr>
          <p:spPr bwMode="auto">
            <a:xfrm>
              <a:off x="2644775" y="3441700"/>
              <a:ext cx="266700" cy="327025"/>
            </a:xfrm>
            <a:custGeom>
              <a:avLst/>
              <a:gdLst/>
              <a:ahLst/>
              <a:cxnLst>
                <a:cxn ang="0">
                  <a:pos x="0" y="0"/>
                </a:cxn>
                <a:cxn ang="0">
                  <a:pos x="168" y="206"/>
                </a:cxn>
              </a:cxnLst>
              <a:rect l="0" t="0" r="r" b="b"/>
              <a:pathLst>
                <a:path w="168" h="206">
                  <a:moveTo>
                    <a:pt x="0" y="0"/>
                  </a:moveTo>
                  <a:lnTo>
                    <a:pt x="168" y="206"/>
                  </a:lnTo>
                </a:path>
              </a:pathLst>
            </a:custGeom>
            <a:noFill/>
            <a:ln w="38100" cap="flat" cmpd="sng">
              <a:solidFill>
                <a:srgbClr val="C00000"/>
              </a:solidFill>
              <a:prstDash val="solid"/>
              <a:round/>
              <a:headEnd type="none" w="med" len="med"/>
              <a:tailEnd type="stealth" w="lg" len="lg"/>
            </a:ln>
            <a:effectLst/>
          </p:spPr>
          <p:txBody>
            <a:bodyPr wrap="none"/>
            <a:lstStyle/>
            <a:p>
              <a:endParaRPr lang="zh-CN" altLang="en-US" dirty="0">
                <a:latin typeface="Consolas" panose="020B0609020204030204" pitchFamily="49" charset="0"/>
                <a:cs typeface="Consolas" panose="020B0609020204030204" pitchFamily="49" charset="0"/>
              </a:endParaRPr>
            </a:p>
          </p:txBody>
        </p:sp>
      </p:grpSp>
      <p:grpSp>
        <p:nvGrpSpPr>
          <p:cNvPr id="16" name="组合 31"/>
          <p:cNvGrpSpPr/>
          <p:nvPr/>
        </p:nvGrpSpPr>
        <p:grpSpPr>
          <a:xfrm>
            <a:off x="4305861" y="4575204"/>
            <a:ext cx="1717684" cy="621025"/>
            <a:chOff x="3357554" y="4143380"/>
            <a:chExt cx="1717684" cy="621025"/>
          </a:xfrm>
        </p:grpSpPr>
        <p:sp>
          <p:nvSpPr>
            <p:cNvPr id="17" name="Text Box 9"/>
            <p:cNvSpPr txBox="1">
              <a:spLocks noChangeArrowheads="1"/>
            </p:cNvSpPr>
            <p:nvPr/>
          </p:nvSpPr>
          <p:spPr bwMode="auto">
            <a:xfrm>
              <a:off x="3706813" y="4365625"/>
              <a:ext cx="1368425" cy="398780"/>
            </a:xfrm>
            <a:prstGeom prst="rect">
              <a:avLst/>
            </a:prstGeom>
            <a:noFill/>
            <a:ln w="38100" algn="ctr">
              <a:noFill/>
              <a:miter lim="800000"/>
              <a:tailEnd type="none" w="lg" len="lg"/>
            </a:ln>
            <a:effectLst/>
          </p:spPr>
          <p:txBody>
            <a:bodyPr>
              <a:spAutoFit/>
            </a:bodyPr>
            <a:lstStyle/>
            <a:p>
              <a:pPr algn="l">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fun(1)=1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Freeform 19"/>
            <p:cNvSpPr/>
            <p:nvPr/>
          </p:nvSpPr>
          <p:spPr bwMode="auto">
            <a:xfrm>
              <a:off x="3357554" y="4143380"/>
              <a:ext cx="350845" cy="293683"/>
            </a:xfrm>
            <a:custGeom>
              <a:avLst/>
              <a:gdLst/>
              <a:ahLst/>
              <a:cxnLst>
                <a:cxn ang="0">
                  <a:pos x="0" y="0"/>
                </a:cxn>
                <a:cxn ang="0">
                  <a:pos x="235" y="155"/>
                </a:cxn>
              </a:cxnLst>
              <a:rect l="0" t="0" r="r" b="b"/>
              <a:pathLst>
                <a:path w="235" h="155">
                  <a:moveTo>
                    <a:pt x="0" y="0"/>
                  </a:moveTo>
                  <a:lnTo>
                    <a:pt x="235" y="155"/>
                  </a:lnTo>
                </a:path>
              </a:pathLst>
            </a:custGeom>
            <a:noFill/>
            <a:ln w="38100" cap="flat" cmpd="sng">
              <a:solidFill>
                <a:srgbClr val="C00000"/>
              </a:solidFill>
              <a:prstDash val="solid"/>
              <a:round/>
              <a:headEnd type="none" w="med" len="med"/>
              <a:tailEnd type="stealth" w="lg" len="lg"/>
            </a:ln>
            <a:effectLst/>
          </p:spPr>
          <p:txBody>
            <a:bodyPr wrap="none"/>
            <a:lstStyle/>
            <a:p>
              <a:endParaRPr lang="zh-CN" altLang="en-US">
                <a:latin typeface="Consolas" panose="020B0609020204030204" pitchFamily="49" charset="0"/>
                <a:cs typeface="Consolas" panose="020B0609020204030204" pitchFamily="49" charset="0"/>
              </a:endParaRPr>
            </a:p>
          </p:txBody>
        </p:sp>
      </p:grpSp>
      <p:grpSp>
        <p:nvGrpSpPr>
          <p:cNvPr id="19" name="组合 33"/>
          <p:cNvGrpSpPr/>
          <p:nvPr/>
        </p:nvGrpSpPr>
        <p:grpSpPr>
          <a:xfrm>
            <a:off x="1559496" y="2132038"/>
            <a:ext cx="2663825" cy="3241675"/>
            <a:chOff x="611188" y="1700213"/>
            <a:chExt cx="2663825" cy="3241675"/>
          </a:xfrm>
        </p:grpSpPr>
        <p:sp>
          <p:nvSpPr>
            <p:cNvPr id="20" name="Line 24"/>
            <p:cNvSpPr>
              <a:spLocks noChangeShapeType="1"/>
            </p:cNvSpPr>
            <p:nvPr/>
          </p:nvSpPr>
          <p:spPr bwMode="auto">
            <a:xfrm>
              <a:off x="611188" y="1700213"/>
              <a:ext cx="2663825" cy="3241675"/>
            </a:xfrm>
            <a:prstGeom prst="line">
              <a:avLst/>
            </a:prstGeom>
            <a:noFill/>
            <a:ln w="38100">
              <a:solidFill>
                <a:srgbClr val="C00000"/>
              </a:solidFill>
              <a:round/>
              <a:tailEnd type="stealth" w="lg" len="lg"/>
            </a:ln>
            <a:effectLst/>
          </p:spPr>
          <p:txBody>
            <a:bodyPr wrap="none"/>
            <a:lstStyle/>
            <a:p>
              <a:endParaRPr lang="zh-CN" altLang="en-US" dirty="0">
                <a:latin typeface="Consolas" panose="020B0609020204030204" pitchFamily="49" charset="0"/>
                <a:cs typeface="Consolas" panose="020B0609020204030204" pitchFamily="49" charset="0"/>
              </a:endParaRPr>
            </a:p>
          </p:txBody>
        </p:sp>
        <p:sp>
          <p:nvSpPr>
            <p:cNvPr id="21" name="Text Box 26"/>
            <p:cNvSpPr txBox="1">
              <a:spLocks noChangeArrowheads="1"/>
            </p:cNvSpPr>
            <p:nvPr/>
          </p:nvSpPr>
          <p:spPr bwMode="auto">
            <a:xfrm rot="3148606">
              <a:off x="520700" y="3188285"/>
              <a:ext cx="1728788" cy="398780"/>
            </a:xfrm>
            <a:prstGeom prst="rect">
              <a:avLst/>
            </a:prstGeom>
            <a:noFill/>
            <a:ln w="38100" algn="ctr">
              <a:noFill/>
              <a:miter lim="800000"/>
              <a:tailEnd type="none" w="lg" len="lg"/>
            </a:ln>
            <a:effectLst/>
          </p:spPr>
          <p:txBody>
            <a:bodyPr>
              <a:spAutoFit/>
            </a:bodyPr>
            <a:lstStyle/>
            <a:p>
              <a:pPr>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分解过程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22" name="组合 34"/>
          <p:cNvGrpSpPr/>
          <p:nvPr/>
        </p:nvGrpSpPr>
        <p:grpSpPr>
          <a:xfrm>
            <a:off x="5879083" y="4221188"/>
            <a:ext cx="1498613" cy="647699"/>
            <a:chOff x="4930775" y="3789363"/>
            <a:chExt cx="1498613" cy="647699"/>
          </a:xfrm>
        </p:grpSpPr>
        <p:sp>
          <p:nvSpPr>
            <p:cNvPr id="23" name="Text Box 10"/>
            <p:cNvSpPr txBox="1">
              <a:spLocks noChangeArrowheads="1"/>
            </p:cNvSpPr>
            <p:nvPr/>
          </p:nvSpPr>
          <p:spPr bwMode="auto">
            <a:xfrm>
              <a:off x="5003800" y="3789363"/>
              <a:ext cx="1425588" cy="398780"/>
            </a:xfrm>
            <a:prstGeom prst="rect">
              <a:avLst/>
            </a:prstGeom>
            <a:noFill/>
            <a:ln w="38100" algn="ctr">
              <a:noFill/>
              <a:miter lim="800000"/>
              <a:tailEnd type="none" w="lg" len="lg"/>
            </a:ln>
            <a:effectLst/>
          </p:spPr>
          <p:txBody>
            <a:bodyPr wrap="square">
              <a:spAutoFit/>
            </a:bodyPr>
            <a:lstStyle/>
            <a:p>
              <a:pPr algn="l">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fun(2)=2</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Line 20"/>
            <p:cNvSpPr>
              <a:spLocks noChangeShapeType="1"/>
            </p:cNvSpPr>
            <p:nvPr/>
          </p:nvSpPr>
          <p:spPr bwMode="auto">
            <a:xfrm flipV="1">
              <a:off x="4930775" y="4149725"/>
              <a:ext cx="360363" cy="287337"/>
            </a:xfrm>
            <a:prstGeom prst="line">
              <a:avLst/>
            </a:prstGeom>
            <a:noFill/>
            <a:ln w="38100">
              <a:solidFill>
                <a:srgbClr val="C00000"/>
              </a:solidFill>
              <a:round/>
              <a:tailEnd type="stealth" w="lg" len="lg"/>
            </a:ln>
            <a:effectLst/>
          </p:spPr>
          <p:txBody>
            <a:bodyPr wrap="none"/>
            <a:lstStyle/>
            <a:p>
              <a:endParaRPr lang="zh-CN" altLang="en-US" dirty="0">
                <a:latin typeface="Consolas" panose="020B0609020204030204" pitchFamily="49" charset="0"/>
                <a:ea typeface="楷体" panose="02010609060101010101" pitchFamily="49" charset="-122"/>
                <a:cs typeface="Consolas" panose="020B0609020204030204" pitchFamily="49" charset="0"/>
              </a:endParaRPr>
            </a:p>
          </p:txBody>
        </p:sp>
      </p:grpSp>
      <p:grpSp>
        <p:nvGrpSpPr>
          <p:cNvPr id="25" name="组合 35"/>
          <p:cNvGrpSpPr/>
          <p:nvPr/>
        </p:nvGrpSpPr>
        <p:grpSpPr>
          <a:xfrm>
            <a:off x="6383907" y="3357588"/>
            <a:ext cx="1565292" cy="863599"/>
            <a:chOff x="5435600" y="2925763"/>
            <a:chExt cx="1565292" cy="863599"/>
          </a:xfrm>
        </p:grpSpPr>
        <p:sp>
          <p:nvSpPr>
            <p:cNvPr id="26" name="Text Box 11"/>
            <p:cNvSpPr txBox="1">
              <a:spLocks noChangeArrowheads="1"/>
            </p:cNvSpPr>
            <p:nvPr/>
          </p:nvSpPr>
          <p:spPr bwMode="auto">
            <a:xfrm>
              <a:off x="5435600" y="2925763"/>
              <a:ext cx="1565292" cy="398780"/>
            </a:xfrm>
            <a:prstGeom prst="rect">
              <a:avLst/>
            </a:prstGeom>
            <a:noFill/>
            <a:ln w="38100" algn="ctr">
              <a:noFill/>
              <a:miter lim="800000"/>
              <a:tailEnd type="none" w="lg" len="lg"/>
            </a:ln>
            <a:effectLst/>
          </p:spPr>
          <p:txBody>
            <a:bodyPr wrap="square">
              <a:spAutoFit/>
            </a:bodyPr>
            <a:lstStyle/>
            <a:p>
              <a:pPr algn="l">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fun(3)=6</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Line 21"/>
            <p:cNvSpPr>
              <a:spLocks noChangeShapeType="1"/>
            </p:cNvSpPr>
            <p:nvPr/>
          </p:nvSpPr>
          <p:spPr bwMode="auto">
            <a:xfrm flipV="1">
              <a:off x="5580063" y="3429000"/>
              <a:ext cx="431800" cy="360362"/>
            </a:xfrm>
            <a:prstGeom prst="line">
              <a:avLst/>
            </a:prstGeom>
            <a:noFill/>
            <a:ln w="38100">
              <a:solidFill>
                <a:srgbClr val="C00000"/>
              </a:solidFill>
              <a:round/>
              <a:tailEnd type="stealth" w="lg" len="lg"/>
            </a:ln>
            <a:effectLst/>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grpSp>
      <p:grpSp>
        <p:nvGrpSpPr>
          <p:cNvPr id="28" name="组合 36"/>
          <p:cNvGrpSpPr/>
          <p:nvPr/>
        </p:nvGrpSpPr>
        <p:grpSpPr>
          <a:xfrm>
            <a:off x="6960170" y="2565424"/>
            <a:ext cx="1489095" cy="792162"/>
            <a:chOff x="6011862" y="2133600"/>
            <a:chExt cx="1489095" cy="792162"/>
          </a:xfrm>
        </p:grpSpPr>
        <p:sp>
          <p:nvSpPr>
            <p:cNvPr id="29" name="Text Box 12"/>
            <p:cNvSpPr txBox="1">
              <a:spLocks noChangeArrowheads="1"/>
            </p:cNvSpPr>
            <p:nvPr/>
          </p:nvSpPr>
          <p:spPr bwMode="auto">
            <a:xfrm>
              <a:off x="6011862" y="2133600"/>
              <a:ext cx="1489095" cy="398780"/>
            </a:xfrm>
            <a:prstGeom prst="rect">
              <a:avLst/>
            </a:prstGeom>
            <a:noFill/>
            <a:ln w="38100" algn="ctr">
              <a:noFill/>
              <a:miter lim="800000"/>
              <a:tailEnd type="none" w="lg" len="lg"/>
            </a:ln>
            <a:effectLst/>
          </p:spPr>
          <p:txBody>
            <a:bodyPr wrap="square">
              <a:spAutoFit/>
            </a:bodyPr>
            <a:lstStyle/>
            <a:p>
              <a:pPr algn="l">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fun(4)=24</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Line 22"/>
            <p:cNvSpPr>
              <a:spLocks noChangeShapeType="1"/>
            </p:cNvSpPr>
            <p:nvPr/>
          </p:nvSpPr>
          <p:spPr bwMode="auto">
            <a:xfrm flipV="1">
              <a:off x="6154738" y="2565400"/>
              <a:ext cx="360363" cy="360362"/>
            </a:xfrm>
            <a:prstGeom prst="line">
              <a:avLst/>
            </a:prstGeom>
            <a:noFill/>
            <a:ln w="38100">
              <a:solidFill>
                <a:srgbClr val="C00000"/>
              </a:solidFill>
              <a:round/>
              <a:tailEnd type="stealth" w="lg" len="lg"/>
            </a:ln>
            <a:effectLst/>
          </p:spPr>
          <p:txBody>
            <a:bodyPr wrap="none"/>
            <a:lstStyle/>
            <a:p>
              <a:endParaRPr lang="zh-CN" altLang="en-US" dirty="0">
                <a:latin typeface="Consolas" panose="020B0609020204030204" pitchFamily="49" charset="0"/>
                <a:ea typeface="楷体" panose="02010609060101010101" pitchFamily="49" charset="-122"/>
                <a:cs typeface="Consolas" panose="020B0609020204030204" pitchFamily="49" charset="0"/>
              </a:endParaRPr>
            </a:p>
          </p:txBody>
        </p:sp>
      </p:grpSp>
      <p:grpSp>
        <p:nvGrpSpPr>
          <p:cNvPr id="31" name="组合 37"/>
          <p:cNvGrpSpPr/>
          <p:nvPr/>
        </p:nvGrpSpPr>
        <p:grpSpPr>
          <a:xfrm>
            <a:off x="7234819" y="1700238"/>
            <a:ext cx="1741476" cy="865187"/>
            <a:chOff x="6286512" y="1268413"/>
            <a:chExt cx="1741476" cy="865187"/>
          </a:xfrm>
        </p:grpSpPr>
        <p:sp>
          <p:nvSpPr>
            <p:cNvPr id="32" name="Text Box 13"/>
            <p:cNvSpPr txBox="1">
              <a:spLocks noChangeArrowheads="1"/>
            </p:cNvSpPr>
            <p:nvPr/>
          </p:nvSpPr>
          <p:spPr bwMode="auto">
            <a:xfrm>
              <a:off x="6286512" y="1268413"/>
              <a:ext cx="1741476" cy="398780"/>
            </a:xfrm>
            <a:prstGeom prst="rect">
              <a:avLst/>
            </a:prstGeom>
            <a:noFill/>
            <a:ln w="38100" algn="ctr">
              <a:noFill/>
              <a:miter lim="800000"/>
              <a:tailEnd type="none" w="lg" len="lg"/>
            </a:ln>
            <a:effectLst/>
          </p:spPr>
          <p:txBody>
            <a:bodyPr wrap="square">
              <a:spAutoFit/>
            </a:bodyPr>
            <a:lstStyle/>
            <a:p>
              <a:pPr algn="l">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fun(5)=120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Line 23"/>
            <p:cNvSpPr>
              <a:spLocks noChangeShapeType="1"/>
            </p:cNvSpPr>
            <p:nvPr/>
          </p:nvSpPr>
          <p:spPr bwMode="auto">
            <a:xfrm flipV="1">
              <a:off x="6804025" y="1773238"/>
              <a:ext cx="287338" cy="360362"/>
            </a:xfrm>
            <a:prstGeom prst="line">
              <a:avLst/>
            </a:prstGeom>
            <a:noFill/>
            <a:ln w="38100">
              <a:solidFill>
                <a:srgbClr val="C00000"/>
              </a:solidFill>
              <a:round/>
              <a:tailEnd type="stealth" w="lg" len="lg"/>
            </a:ln>
            <a:effectLst/>
          </p:spPr>
          <p:txBody>
            <a:bodyPr wrap="none"/>
            <a:lstStyle/>
            <a:p>
              <a:endParaRPr lang="zh-CN" altLang="en-US" dirty="0">
                <a:latin typeface="Consolas" panose="020B0609020204030204" pitchFamily="49" charset="0"/>
                <a:ea typeface="楷体" panose="02010609060101010101" pitchFamily="49" charset="-122"/>
                <a:cs typeface="Consolas" panose="020B0609020204030204" pitchFamily="49" charset="0"/>
              </a:endParaRPr>
            </a:p>
          </p:txBody>
        </p:sp>
      </p:grpSp>
      <p:grpSp>
        <p:nvGrpSpPr>
          <p:cNvPr id="34" name="组合 38"/>
          <p:cNvGrpSpPr/>
          <p:nvPr/>
        </p:nvGrpSpPr>
        <p:grpSpPr>
          <a:xfrm>
            <a:off x="6383908" y="2349525"/>
            <a:ext cx="2519363" cy="3095625"/>
            <a:chOff x="5435600" y="1917700"/>
            <a:chExt cx="2519363" cy="3095625"/>
          </a:xfrm>
        </p:grpSpPr>
        <p:sp>
          <p:nvSpPr>
            <p:cNvPr id="35" name="Line 25"/>
            <p:cNvSpPr>
              <a:spLocks noChangeShapeType="1"/>
            </p:cNvSpPr>
            <p:nvPr/>
          </p:nvSpPr>
          <p:spPr bwMode="auto">
            <a:xfrm flipV="1">
              <a:off x="5435600" y="1917700"/>
              <a:ext cx="2519363" cy="3095625"/>
            </a:xfrm>
            <a:prstGeom prst="line">
              <a:avLst/>
            </a:prstGeom>
            <a:noFill/>
            <a:ln w="38100">
              <a:solidFill>
                <a:srgbClr val="C00000"/>
              </a:solidFill>
              <a:round/>
              <a:tailEnd type="stealth" w="lg" len="lg"/>
            </a:ln>
            <a:effectLst/>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36" name="Text Box 27"/>
            <p:cNvSpPr txBox="1">
              <a:spLocks noChangeArrowheads="1"/>
            </p:cNvSpPr>
            <p:nvPr/>
          </p:nvSpPr>
          <p:spPr bwMode="auto">
            <a:xfrm rot="18713651">
              <a:off x="6281738" y="3477210"/>
              <a:ext cx="1728787" cy="398780"/>
            </a:xfrm>
            <a:prstGeom prst="rect">
              <a:avLst/>
            </a:prstGeom>
            <a:noFill/>
            <a:ln w="38100" algn="ctr">
              <a:noFill/>
              <a:miter lim="800000"/>
              <a:tailEnd type="none" w="lg" len="lg"/>
            </a:ln>
            <a:effectLst/>
          </p:spPr>
          <p:txBody>
            <a:bodyPr>
              <a:spAutoFit/>
            </a:bodyPr>
            <a:lstStyle/>
            <a:p>
              <a:pPr>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求值过程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5460" y="2025582"/>
            <a:ext cx="4017919" cy="48324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0"/>
                            </p:stCondLst>
                            <p:childTnLst>
                              <p:par>
                                <p:cTn id="24" presetID="26" presetClass="emph" presetSubtype="0" fill="hold" nodeType="afterEffect">
                                  <p:stCondLst>
                                    <p:cond delay="0"/>
                                  </p:stCondLst>
                                  <p:childTnLst>
                                    <p:animEffect transition="out" filter="fade">
                                      <p:cBhvr>
                                        <p:cTn id="25" dur="500" tmFilter="0, 0; .2, .5; .8, .5; 1, 0"/>
                                        <p:tgtEl>
                                          <p:spTgt spid="4"/>
                                        </p:tgtEl>
                                      </p:cBhvr>
                                    </p:animEffect>
                                    <p:animScale>
                                      <p:cBhvr>
                                        <p:cTn id="26" dur="250" autoRev="1" fill="hold"/>
                                        <p:tgtEl>
                                          <p:spTgt spid="4"/>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620618" y="1292567"/>
            <a:ext cx="6643734" cy="829945"/>
          </a:xfrm>
          <a:prstGeom prst="rect">
            <a:avLst/>
          </a:prstGeom>
          <a:noFill/>
          <a:ln w="9525">
            <a:noFill/>
            <a:miter lim="800000"/>
          </a:ln>
          <a:effectLst/>
        </p:spPr>
        <p:txBody>
          <a:bodyPr wrap="square">
            <a:spAutoFit/>
          </a:bodyPr>
          <a:lstStyle/>
          <a:p>
            <a:pPr algn="l">
              <a:spcBef>
                <a:spcPts val="0"/>
              </a:spcBef>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F(1)=1</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F(2)=1</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0"/>
              </a:spcBef>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-1)+F(</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  </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&gt;2         </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F(6) =  </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58"/>
          <p:cNvSpPr txBox="1"/>
          <p:nvPr/>
        </p:nvSpPr>
        <p:spPr>
          <a:xfrm>
            <a:off x="336948" y="620688"/>
            <a:ext cx="10799612" cy="953135"/>
          </a:xfrm>
          <a:prstGeom prst="rect">
            <a:avLst/>
          </a:prstGeom>
          <a:noFill/>
        </p:spPr>
        <p:txBody>
          <a:bodyPr wrap="square" rtlCol="0">
            <a:spAutoFit/>
          </a:bodyPr>
          <a:lstStyle/>
          <a:p>
            <a:pPr algn="l"/>
            <a:r>
              <a:rPr lang="zh-CN" altLang="en-US" sz="28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对于复杂的递归问题，在求解时需要进行</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多次分解和求值。</a:t>
            </a:r>
            <a:endPar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73"/>
          <p:cNvGrpSpPr/>
          <p:nvPr/>
        </p:nvGrpSpPr>
        <p:grpSpPr>
          <a:xfrm>
            <a:off x="1889124" y="2420889"/>
            <a:ext cx="9463460" cy="4058469"/>
            <a:chOff x="365123" y="2278982"/>
            <a:chExt cx="7350149" cy="4058469"/>
          </a:xfrm>
        </p:grpSpPr>
        <p:sp>
          <p:nvSpPr>
            <p:cNvPr id="5" name="Text Box 5"/>
            <p:cNvSpPr txBox="1">
              <a:spLocks noChangeArrowheads="1"/>
            </p:cNvSpPr>
            <p:nvPr/>
          </p:nvSpPr>
          <p:spPr bwMode="auto">
            <a:xfrm>
              <a:off x="4539356" y="2639756"/>
              <a:ext cx="683138"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F(6)</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 Box 12"/>
            <p:cNvSpPr txBox="1">
              <a:spLocks noChangeArrowheads="1"/>
            </p:cNvSpPr>
            <p:nvPr/>
          </p:nvSpPr>
          <p:spPr bwMode="auto">
            <a:xfrm>
              <a:off x="365123" y="5951395"/>
              <a:ext cx="683138"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F(2)</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 Box 13"/>
            <p:cNvSpPr txBox="1">
              <a:spLocks noChangeArrowheads="1"/>
            </p:cNvSpPr>
            <p:nvPr/>
          </p:nvSpPr>
          <p:spPr bwMode="auto">
            <a:xfrm>
              <a:off x="1595677" y="5951395"/>
              <a:ext cx="683138"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Freeform 14"/>
            <p:cNvSpPr/>
            <p:nvPr/>
          </p:nvSpPr>
          <p:spPr bwMode="auto">
            <a:xfrm>
              <a:off x="844677" y="5527637"/>
              <a:ext cx="266921" cy="414709"/>
            </a:xfrm>
            <a:custGeom>
              <a:avLst/>
              <a:gdLst/>
              <a:ahLst/>
              <a:cxnLst>
                <a:cxn ang="0">
                  <a:pos x="177" y="0"/>
                </a:cxn>
                <a:cxn ang="0">
                  <a:pos x="0" y="275"/>
                </a:cxn>
              </a:cxnLst>
              <a:rect l="0" t="0" r="r" b="b"/>
              <a:pathLst>
                <a:path w="177" h="275">
                  <a:moveTo>
                    <a:pt x="177" y="0"/>
                  </a:moveTo>
                  <a:lnTo>
                    <a:pt x="0" y="275"/>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9" name="Freeform 15"/>
            <p:cNvSpPr/>
            <p:nvPr/>
          </p:nvSpPr>
          <p:spPr bwMode="auto">
            <a:xfrm>
              <a:off x="1509719" y="5515573"/>
              <a:ext cx="292558" cy="426774"/>
            </a:xfrm>
            <a:custGeom>
              <a:avLst/>
              <a:gdLst/>
              <a:ahLst/>
              <a:cxnLst>
                <a:cxn ang="0">
                  <a:pos x="0" y="0"/>
                </a:cxn>
                <a:cxn ang="0">
                  <a:pos x="194" y="283"/>
                </a:cxn>
              </a:cxnLst>
              <a:rect l="0" t="0" r="r" b="b"/>
              <a:pathLst>
                <a:path w="194" h="283">
                  <a:moveTo>
                    <a:pt x="0" y="0"/>
                  </a:moveTo>
                  <a:lnTo>
                    <a:pt x="194" y="283"/>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10" name="Text Box 17"/>
            <p:cNvSpPr txBox="1">
              <a:spLocks noChangeArrowheads="1"/>
            </p:cNvSpPr>
            <p:nvPr/>
          </p:nvSpPr>
          <p:spPr bwMode="auto">
            <a:xfrm>
              <a:off x="3103709" y="5099356"/>
              <a:ext cx="683138"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F(2)</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Text Box 18"/>
            <p:cNvSpPr txBox="1">
              <a:spLocks noChangeArrowheads="1"/>
            </p:cNvSpPr>
            <p:nvPr/>
          </p:nvSpPr>
          <p:spPr bwMode="auto">
            <a:xfrm>
              <a:off x="4334264" y="5099356"/>
              <a:ext cx="683138"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Freeform 19"/>
            <p:cNvSpPr/>
            <p:nvPr/>
          </p:nvSpPr>
          <p:spPr bwMode="auto">
            <a:xfrm>
              <a:off x="3583264" y="4671075"/>
              <a:ext cx="291050" cy="419233"/>
            </a:xfrm>
            <a:custGeom>
              <a:avLst/>
              <a:gdLst/>
              <a:ahLst/>
              <a:cxnLst>
                <a:cxn ang="0">
                  <a:pos x="193" y="0"/>
                </a:cxn>
                <a:cxn ang="0">
                  <a:pos x="0" y="278"/>
                </a:cxn>
              </a:cxnLst>
              <a:rect l="0" t="0" r="r" b="b"/>
              <a:pathLst>
                <a:path w="193" h="278">
                  <a:moveTo>
                    <a:pt x="193" y="0"/>
                  </a:moveTo>
                  <a:lnTo>
                    <a:pt x="0" y="278"/>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13" name="Freeform 20"/>
            <p:cNvSpPr/>
            <p:nvPr/>
          </p:nvSpPr>
          <p:spPr bwMode="auto">
            <a:xfrm>
              <a:off x="4248305" y="4663535"/>
              <a:ext cx="292558" cy="426773"/>
            </a:xfrm>
            <a:custGeom>
              <a:avLst/>
              <a:gdLst/>
              <a:ahLst/>
              <a:cxnLst>
                <a:cxn ang="0">
                  <a:pos x="0" y="0"/>
                </a:cxn>
                <a:cxn ang="0">
                  <a:pos x="194" y="283"/>
                </a:cxn>
              </a:cxnLst>
              <a:rect l="0" t="0" r="r" b="b"/>
              <a:pathLst>
                <a:path w="194" h="283">
                  <a:moveTo>
                    <a:pt x="0" y="0"/>
                  </a:moveTo>
                  <a:lnTo>
                    <a:pt x="194" y="283"/>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14" name="Text Box 10"/>
            <p:cNvSpPr txBox="1">
              <a:spLocks noChangeArrowheads="1"/>
            </p:cNvSpPr>
            <p:nvPr/>
          </p:nvSpPr>
          <p:spPr bwMode="auto">
            <a:xfrm>
              <a:off x="977384" y="5129517"/>
              <a:ext cx="683138"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F(3)</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Text Box 11"/>
            <p:cNvSpPr txBox="1">
              <a:spLocks noChangeArrowheads="1"/>
            </p:cNvSpPr>
            <p:nvPr/>
          </p:nvSpPr>
          <p:spPr bwMode="auto">
            <a:xfrm>
              <a:off x="2075232" y="5153645"/>
              <a:ext cx="683138"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F(2)</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Freeform 21"/>
            <p:cNvSpPr/>
            <p:nvPr/>
          </p:nvSpPr>
          <p:spPr bwMode="auto">
            <a:xfrm>
              <a:off x="1435826" y="4659011"/>
              <a:ext cx="327243" cy="467490"/>
            </a:xfrm>
            <a:custGeom>
              <a:avLst/>
              <a:gdLst/>
              <a:ahLst/>
              <a:cxnLst>
                <a:cxn ang="0">
                  <a:pos x="217" y="0"/>
                </a:cxn>
                <a:cxn ang="0">
                  <a:pos x="0" y="310"/>
                </a:cxn>
              </a:cxnLst>
              <a:rect l="0" t="0" r="r" b="b"/>
              <a:pathLst>
                <a:path w="217" h="310">
                  <a:moveTo>
                    <a:pt x="217" y="0"/>
                  </a:moveTo>
                  <a:lnTo>
                    <a:pt x="0" y="310"/>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17" name="Freeform 22"/>
            <p:cNvSpPr/>
            <p:nvPr/>
          </p:nvSpPr>
          <p:spPr bwMode="auto">
            <a:xfrm>
              <a:off x="2076739" y="4659010"/>
              <a:ext cx="352121" cy="484501"/>
            </a:xfrm>
            <a:custGeom>
              <a:avLst/>
              <a:gdLst/>
              <a:ahLst/>
              <a:cxnLst>
                <a:cxn ang="0">
                  <a:pos x="0" y="0"/>
                </a:cxn>
                <a:cxn ang="0">
                  <a:pos x="210" y="310"/>
                </a:cxn>
              </a:cxnLst>
              <a:rect l="0" t="0" r="r" b="b"/>
              <a:pathLst>
                <a:path w="210" h="310">
                  <a:moveTo>
                    <a:pt x="0" y="0"/>
                  </a:moveTo>
                  <a:lnTo>
                    <a:pt x="210" y="310"/>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18" name="Text Box 8"/>
            <p:cNvSpPr txBox="1">
              <a:spLocks noChangeArrowheads="1"/>
            </p:cNvSpPr>
            <p:nvPr/>
          </p:nvSpPr>
          <p:spPr bwMode="auto">
            <a:xfrm>
              <a:off x="1560992" y="4280495"/>
              <a:ext cx="683139"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F(4)</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 Box 16"/>
            <p:cNvSpPr txBox="1">
              <a:spLocks noChangeArrowheads="1"/>
            </p:cNvSpPr>
            <p:nvPr/>
          </p:nvSpPr>
          <p:spPr bwMode="auto">
            <a:xfrm>
              <a:off x="3715971" y="4277479"/>
              <a:ext cx="683139"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F(3)</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Freeform 23"/>
            <p:cNvSpPr/>
            <p:nvPr/>
          </p:nvSpPr>
          <p:spPr bwMode="auto">
            <a:xfrm>
              <a:off x="2143093" y="3911027"/>
              <a:ext cx="717823" cy="369468"/>
            </a:xfrm>
            <a:custGeom>
              <a:avLst/>
              <a:gdLst/>
              <a:ahLst/>
              <a:cxnLst>
                <a:cxn ang="0">
                  <a:pos x="476" y="0"/>
                </a:cxn>
                <a:cxn ang="0">
                  <a:pos x="0" y="245"/>
                </a:cxn>
              </a:cxnLst>
              <a:rect l="0" t="0" r="r" b="b"/>
              <a:pathLst>
                <a:path w="476" h="245">
                  <a:moveTo>
                    <a:pt x="476" y="0"/>
                  </a:moveTo>
                  <a:lnTo>
                    <a:pt x="0" y="245"/>
                  </a:lnTo>
                </a:path>
              </a:pathLst>
            </a:custGeom>
            <a:noFill/>
            <a:ln w="28575" cap="flat" cmpd="sng">
              <a:solidFill>
                <a:schemeClr val="tx1"/>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21" name="Freeform 24"/>
            <p:cNvSpPr/>
            <p:nvPr/>
          </p:nvSpPr>
          <p:spPr bwMode="auto">
            <a:xfrm>
              <a:off x="3174587" y="3917059"/>
              <a:ext cx="678614" cy="363436"/>
            </a:xfrm>
            <a:custGeom>
              <a:avLst/>
              <a:gdLst/>
              <a:ahLst/>
              <a:cxnLst>
                <a:cxn ang="0">
                  <a:pos x="0" y="0"/>
                </a:cxn>
                <a:cxn ang="0">
                  <a:pos x="450" y="241"/>
                </a:cxn>
              </a:cxnLst>
              <a:rect l="0" t="0" r="r" b="b"/>
              <a:pathLst>
                <a:path w="450" h="241">
                  <a:moveTo>
                    <a:pt x="0" y="0"/>
                  </a:moveTo>
                  <a:lnTo>
                    <a:pt x="450" y="241"/>
                  </a:lnTo>
                </a:path>
              </a:pathLst>
            </a:custGeom>
            <a:noFill/>
            <a:ln w="28575">
              <a:solidFill>
                <a:srgbClr val="000000"/>
              </a:solidFill>
              <a:miter lim="800000"/>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22" name="Text Box 28"/>
            <p:cNvSpPr txBox="1">
              <a:spLocks noChangeArrowheads="1"/>
            </p:cNvSpPr>
            <p:nvPr/>
          </p:nvSpPr>
          <p:spPr bwMode="auto">
            <a:xfrm>
              <a:off x="5322024" y="5114436"/>
              <a:ext cx="683139"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F(2)</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3" name="Text Box 29"/>
            <p:cNvSpPr txBox="1">
              <a:spLocks noChangeArrowheads="1"/>
            </p:cNvSpPr>
            <p:nvPr/>
          </p:nvSpPr>
          <p:spPr bwMode="auto">
            <a:xfrm>
              <a:off x="6552579" y="5114436"/>
              <a:ext cx="683139"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Freeform 30"/>
            <p:cNvSpPr/>
            <p:nvPr/>
          </p:nvSpPr>
          <p:spPr bwMode="auto">
            <a:xfrm>
              <a:off x="5801579" y="4690680"/>
              <a:ext cx="266922" cy="414708"/>
            </a:xfrm>
            <a:custGeom>
              <a:avLst/>
              <a:gdLst/>
              <a:ahLst/>
              <a:cxnLst>
                <a:cxn ang="0">
                  <a:pos x="177" y="0"/>
                </a:cxn>
                <a:cxn ang="0">
                  <a:pos x="0" y="275"/>
                </a:cxn>
              </a:cxnLst>
              <a:rect l="0" t="0" r="r" b="b"/>
              <a:pathLst>
                <a:path w="177" h="275">
                  <a:moveTo>
                    <a:pt x="177" y="0"/>
                  </a:moveTo>
                  <a:lnTo>
                    <a:pt x="0" y="275"/>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25" name="Freeform 31"/>
            <p:cNvSpPr/>
            <p:nvPr/>
          </p:nvSpPr>
          <p:spPr bwMode="auto">
            <a:xfrm>
              <a:off x="6466621" y="4678616"/>
              <a:ext cx="292558" cy="426773"/>
            </a:xfrm>
            <a:custGeom>
              <a:avLst/>
              <a:gdLst/>
              <a:ahLst/>
              <a:cxnLst>
                <a:cxn ang="0">
                  <a:pos x="0" y="0"/>
                </a:cxn>
                <a:cxn ang="0">
                  <a:pos x="194" y="283"/>
                </a:cxn>
              </a:cxnLst>
              <a:rect l="0" t="0" r="r" b="b"/>
              <a:pathLst>
                <a:path w="194" h="283">
                  <a:moveTo>
                    <a:pt x="0" y="0"/>
                  </a:moveTo>
                  <a:lnTo>
                    <a:pt x="194" y="283"/>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26" name="Text Box 26"/>
            <p:cNvSpPr txBox="1">
              <a:spLocks noChangeArrowheads="1"/>
            </p:cNvSpPr>
            <p:nvPr/>
          </p:nvSpPr>
          <p:spPr bwMode="auto">
            <a:xfrm>
              <a:off x="5934285" y="4292559"/>
              <a:ext cx="683139"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F(3)</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 Box 27"/>
            <p:cNvSpPr txBox="1">
              <a:spLocks noChangeArrowheads="1"/>
            </p:cNvSpPr>
            <p:nvPr/>
          </p:nvSpPr>
          <p:spPr bwMode="auto">
            <a:xfrm>
              <a:off x="7032133" y="4316688"/>
              <a:ext cx="683139"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F(2)</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Freeform 32"/>
            <p:cNvSpPr/>
            <p:nvPr/>
          </p:nvSpPr>
          <p:spPr bwMode="auto">
            <a:xfrm>
              <a:off x="6392727" y="3832609"/>
              <a:ext cx="298590" cy="456934"/>
            </a:xfrm>
            <a:custGeom>
              <a:avLst/>
              <a:gdLst/>
              <a:ahLst/>
              <a:cxnLst>
                <a:cxn ang="0">
                  <a:pos x="198" y="0"/>
                </a:cxn>
                <a:cxn ang="0">
                  <a:pos x="0" y="303"/>
                </a:cxn>
              </a:cxnLst>
              <a:rect l="0" t="0" r="r" b="b"/>
              <a:pathLst>
                <a:path w="198" h="303">
                  <a:moveTo>
                    <a:pt x="198" y="0"/>
                  </a:moveTo>
                  <a:lnTo>
                    <a:pt x="0" y="303"/>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29" name="Freeform 33"/>
            <p:cNvSpPr/>
            <p:nvPr/>
          </p:nvSpPr>
          <p:spPr bwMode="auto">
            <a:xfrm>
              <a:off x="7035149" y="3838641"/>
              <a:ext cx="315179" cy="450902"/>
            </a:xfrm>
            <a:custGeom>
              <a:avLst/>
              <a:gdLst/>
              <a:ahLst/>
              <a:cxnLst>
                <a:cxn ang="0">
                  <a:pos x="0" y="0"/>
                </a:cxn>
                <a:cxn ang="0">
                  <a:pos x="209" y="299"/>
                </a:cxn>
              </a:cxnLst>
              <a:rect l="0" t="0" r="r" b="b"/>
              <a:pathLst>
                <a:path w="209" h="299">
                  <a:moveTo>
                    <a:pt x="0" y="0"/>
                  </a:moveTo>
                  <a:lnTo>
                    <a:pt x="209" y="299"/>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30" name="Freeform 34"/>
            <p:cNvSpPr/>
            <p:nvPr/>
          </p:nvSpPr>
          <p:spPr bwMode="auto">
            <a:xfrm>
              <a:off x="3308802" y="3030336"/>
              <a:ext cx="1229047" cy="497651"/>
            </a:xfrm>
            <a:custGeom>
              <a:avLst/>
              <a:gdLst/>
              <a:ahLst/>
              <a:cxnLst>
                <a:cxn ang="0">
                  <a:pos x="815" y="0"/>
                </a:cxn>
                <a:cxn ang="0">
                  <a:pos x="0" y="330"/>
                </a:cxn>
              </a:cxnLst>
              <a:rect l="0" t="0" r="r" b="b"/>
              <a:pathLst>
                <a:path w="815" h="330">
                  <a:moveTo>
                    <a:pt x="815" y="0"/>
                  </a:moveTo>
                  <a:lnTo>
                    <a:pt x="0" y="330"/>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31" name="Text Box 7"/>
            <p:cNvSpPr txBox="1">
              <a:spLocks noChangeArrowheads="1"/>
            </p:cNvSpPr>
            <p:nvPr/>
          </p:nvSpPr>
          <p:spPr bwMode="auto">
            <a:xfrm>
              <a:off x="2643759" y="3527987"/>
              <a:ext cx="683139"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F(5)</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Text Box 25"/>
            <p:cNvSpPr txBox="1">
              <a:spLocks noChangeArrowheads="1"/>
            </p:cNvSpPr>
            <p:nvPr/>
          </p:nvSpPr>
          <p:spPr bwMode="auto">
            <a:xfrm>
              <a:off x="6517894" y="3443537"/>
              <a:ext cx="683139" cy="386056"/>
            </a:xfrm>
            <a:prstGeom prst="rect">
              <a:avLst/>
            </a:prstGeom>
          </p:spPr>
          <p:style>
            <a:lnRef idx="1">
              <a:schemeClr val="accent2"/>
            </a:lnRef>
            <a:fillRef idx="2">
              <a:schemeClr val="accent2"/>
            </a:fillRef>
            <a:effectRef idx="1">
              <a:schemeClr val="accent2"/>
            </a:effectRef>
            <a:fontRef idx="minor">
              <a:schemeClr val="dk1"/>
            </a:fontRef>
          </p:style>
          <p:txBody>
            <a:bodyPr/>
            <a:lstStyle/>
            <a:p>
              <a:pPr>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F(4)</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Freeform 35"/>
            <p:cNvSpPr/>
            <p:nvPr/>
          </p:nvSpPr>
          <p:spPr bwMode="auto">
            <a:xfrm>
              <a:off x="5225510" y="3030336"/>
              <a:ext cx="1295400" cy="429790"/>
            </a:xfrm>
            <a:custGeom>
              <a:avLst/>
              <a:gdLst/>
              <a:ahLst/>
              <a:cxnLst>
                <a:cxn ang="0">
                  <a:pos x="0" y="0"/>
                </a:cxn>
                <a:cxn ang="0">
                  <a:pos x="859" y="285"/>
                </a:cxn>
              </a:cxnLst>
              <a:rect l="0" t="0" r="r" b="b"/>
              <a:pathLst>
                <a:path w="859" h="285">
                  <a:moveTo>
                    <a:pt x="0" y="0"/>
                  </a:moveTo>
                  <a:lnTo>
                    <a:pt x="859" y="285"/>
                  </a:lnTo>
                </a:path>
              </a:pathLst>
            </a:custGeom>
            <a:noFill/>
            <a:ln w="28575" cap="flat" cmpd="sng">
              <a:solidFill>
                <a:srgbClr val="0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34" name="Text Box 45"/>
            <p:cNvSpPr txBox="1">
              <a:spLocks noChangeArrowheads="1"/>
            </p:cNvSpPr>
            <p:nvPr/>
          </p:nvSpPr>
          <p:spPr bwMode="auto">
            <a:xfrm>
              <a:off x="5465111" y="2380818"/>
              <a:ext cx="1915201" cy="398780"/>
            </a:xfrm>
            <a:prstGeom prst="rect">
              <a:avLst/>
            </a:prstGeom>
            <a:noFill/>
            <a:ln w="38100" algn="ctr">
              <a:noFill/>
              <a:miter lim="800000"/>
              <a:tailEnd type="none" w="lg" len="lg"/>
            </a:ln>
            <a:effectLst/>
          </p:spPr>
          <p:txBody>
            <a:bodyPr>
              <a:spAutoFit/>
            </a:bodyPr>
            <a:lstStyle/>
            <a:p>
              <a:pPr algn="l">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求得</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F(6)=8</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5" name="TextBox 57"/>
            <p:cNvSpPr txBox="1"/>
            <p:nvPr/>
          </p:nvSpPr>
          <p:spPr>
            <a:xfrm>
              <a:off x="3786182" y="5896293"/>
              <a:ext cx="2214578"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一颗递归树</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6" name="直接箭头连接符 35"/>
            <p:cNvCxnSpPr/>
            <p:nvPr/>
          </p:nvCxnSpPr>
          <p:spPr>
            <a:xfrm rot="5400000">
              <a:off x="4463438" y="2458188"/>
              <a:ext cx="360000"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7" name="Freeform 34"/>
            <p:cNvSpPr/>
            <p:nvPr/>
          </p:nvSpPr>
          <p:spPr bwMode="auto">
            <a:xfrm>
              <a:off x="3155940" y="2905949"/>
              <a:ext cx="1346523" cy="569089"/>
            </a:xfrm>
            <a:custGeom>
              <a:avLst/>
              <a:gdLst/>
              <a:ahLst/>
              <a:cxnLst>
                <a:cxn ang="0">
                  <a:pos x="815" y="0"/>
                </a:cxn>
                <a:cxn ang="0">
                  <a:pos x="0" y="330"/>
                </a:cxn>
              </a:cxnLst>
              <a:rect l="0" t="0" r="r" b="b"/>
              <a:pathLst>
                <a:path w="815" h="330">
                  <a:moveTo>
                    <a:pt x="815" y="0"/>
                  </a:moveTo>
                  <a:lnTo>
                    <a:pt x="0" y="330"/>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dirty="0">
                <a:latin typeface="Consolas" panose="020B0609020204030204" pitchFamily="49" charset="0"/>
                <a:cs typeface="Consolas" panose="020B0609020204030204" pitchFamily="49" charset="0"/>
              </a:endParaRPr>
            </a:p>
          </p:txBody>
        </p:sp>
        <p:sp>
          <p:nvSpPr>
            <p:cNvPr id="38" name="Freeform 23"/>
            <p:cNvSpPr/>
            <p:nvPr/>
          </p:nvSpPr>
          <p:spPr bwMode="auto">
            <a:xfrm>
              <a:off x="1974832" y="3891388"/>
              <a:ext cx="717823" cy="369468"/>
            </a:xfrm>
            <a:custGeom>
              <a:avLst/>
              <a:gdLst/>
              <a:ahLst/>
              <a:cxnLst>
                <a:cxn ang="0">
                  <a:pos x="476" y="0"/>
                </a:cxn>
                <a:cxn ang="0">
                  <a:pos x="0" y="245"/>
                </a:cxn>
              </a:cxnLst>
              <a:rect l="0" t="0" r="r" b="b"/>
              <a:pathLst>
                <a:path w="476" h="245">
                  <a:moveTo>
                    <a:pt x="476" y="0"/>
                  </a:moveTo>
                  <a:lnTo>
                    <a:pt x="0" y="245"/>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39" name="Freeform 21"/>
            <p:cNvSpPr/>
            <p:nvPr/>
          </p:nvSpPr>
          <p:spPr bwMode="auto">
            <a:xfrm>
              <a:off x="1298552" y="4651384"/>
              <a:ext cx="327243" cy="467490"/>
            </a:xfrm>
            <a:custGeom>
              <a:avLst/>
              <a:gdLst/>
              <a:ahLst/>
              <a:cxnLst>
                <a:cxn ang="0">
                  <a:pos x="217" y="0"/>
                </a:cxn>
                <a:cxn ang="0">
                  <a:pos x="0" y="310"/>
                </a:cxn>
              </a:cxnLst>
              <a:rect l="0" t="0" r="r" b="b"/>
              <a:pathLst>
                <a:path w="217" h="310">
                  <a:moveTo>
                    <a:pt x="217" y="0"/>
                  </a:moveTo>
                  <a:lnTo>
                    <a:pt x="0" y="310"/>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0" name="Freeform 14"/>
            <p:cNvSpPr/>
            <p:nvPr/>
          </p:nvSpPr>
          <p:spPr bwMode="auto">
            <a:xfrm>
              <a:off x="701648" y="5534040"/>
              <a:ext cx="266921" cy="414709"/>
            </a:xfrm>
            <a:custGeom>
              <a:avLst/>
              <a:gdLst/>
              <a:ahLst/>
              <a:cxnLst>
                <a:cxn ang="0">
                  <a:pos x="177" y="0"/>
                </a:cxn>
                <a:cxn ang="0">
                  <a:pos x="0" y="275"/>
                </a:cxn>
              </a:cxnLst>
              <a:rect l="0" t="0" r="r" b="b"/>
              <a:pathLst>
                <a:path w="177" h="275">
                  <a:moveTo>
                    <a:pt x="177" y="0"/>
                  </a:moveTo>
                  <a:lnTo>
                    <a:pt x="0" y="275"/>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1" name="Freeform 14"/>
            <p:cNvSpPr/>
            <p:nvPr/>
          </p:nvSpPr>
          <p:spPr bwMode="auto">
            <a:xfrm>
              <a:off x="966762" y="5508640"/>
              <a:ext cx="266921" cy="414709"/>
            </a:xfrm>
            <a:custGeom>
              <a:avLst/>
              <a:gdLst/>
              <a:ahLst/>
              <a:cxnLst>
                <a:cxn ang="0">
                  <a:pos x="177" y="0"/>
                </a:cxn>
                <a:cxn ang="0">
                  <a:pos x="0" y="275"/>
                </a:cxn>
              </a:cxnLst>
              <a:rect l="0" t="0" r="r" b="b"/>
              <a:pathLst>
                <a:path w="177" h="275">
                  <a:moveTo>
                    <a:pt x="177" y="0"/>
                  </a:moveTo>
                  <a:lnTo>
                    <a:pt x="0" y="275"/>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2" name="Freeform 21"/>
            <p:cNvSpPr/>
            <p:nvPr/>
          </p:nvSpPr>
          <p:spPr bwMode="auto">
            <a:xfrm>
              <a:off x="1527152" y="4689484"/>
              <a:ext cx="327243" cy="467490"/>
            </a:xfrm>
            <a:custGeom>
              <a:avLst/>
              <a:gdLst/>
              <a:ahLst/>
              <a:cxnLst>
                <a:cxn ang="0">
                  <a:pos x="217" y="0"/>
                </a:cxn>
                <a:cxn ang="0">
                  <a:pos x="0" y="310"/>
                </a:cxn>
              </a:cxnLst>
              <a:rect l="0" t="0" r="r" b="b"/>
              <a:pathLst>
                <a:path w="217" h="310">
                  <a:moveTo>
                    <a:pt x="217" y="0"/>
                  </a:moveTo>
                  <a:lnTo>
                    <a:pt x="0" y="310"/>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3" name="Freeform 23"/>
            <p:cNvSpPr/>
            <p:nvPr/>
          </p:nvSpPr>
          <p:spPr bwMode="auto">
            <a:xfrm>
              <a:off x="2231741" y="3954466"/>
              <a:ext cx="717823" cy="369468"/>
            </a:xfrm>
            <a:custGeom>
              <a:avLst/>
              <a:gdLst/>
              <a:ahLst/>
              <a:cxnLst>
                <a:cxn ang="0">
                  <a:pos x="476" y="0"/>
                </a:cxn>
                <a:cxn ang="0">
                  <a:pos x="0" y="245"/>
                </a:cxn>
              </a:cxnLst>
              <a:rect l="0" t="0" r="r" b="b"/>
              <a:pathLst>
                <a:path w="476" h="245">
                  <a:moveTo>
                    <a:pt x="476" y="0"/>
                  </a:moveTo>
                  <a:lnTo>
                    <a:pt x="0" y="245"/>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4" name="Freeform 24"/>
            <p:cNvSpPr/>
            <p:nvPr/>
          </p:nvSpPr>
          <p:spPr bwMode="auto">
            <a:xfrm>
              <a:off x="3016240" y="3918058"/>
              <a:ext cx="678614" cy="363436"/>
            </a:xfrm>
            <a:custGeom>
              <a:avLst/>
              <a:gdLst/>
              <a:ahLst/>
              <a:cxnLst>
                <a:cxn ang="0">
                  <a:pos x="0" y="0"/>
                </a:cxn>
                <a:cxn ang="0">
                  <a:pos x="450" y="241"/>
                </a:cxn>
              </a:cxnLst>
              <a:rect l="0" t="0" r="r" b="b"/>
              <a:pathLst>
                <a:path w="450" h="241">
                  <a:moveTo>
                    <a:pt x="0" y="0"/>
                  </a:moveTo>
                  <a:lnTo>
                    <a:pt x="450" y="241"/>
                  </a:lnTo>
                </a:path>
              </a:pathLst>
            </a:custGeom>
            <a:noFill/>
            <a:ln w="38100">
              <a:solidFill>
                <a:srgbClr val="C00000"/>
              </a:solidFill>
              <a:miter lim="800000"/>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5" name="Freeform 19"/>
            <p:cNvSpPr/>
            <p:nvPr/>
          </p:nvSpPr>
          <p:spPr bwMode="auto">
            <a:xfrm>
              <a:off x="3441692" y="4676784"/>
              <a:ext cx="291050" cy="419233"/>
            </a:xfrm>
            <a:custGeom>
              <a:avLst/>
              <a:gdLst/>
              <a:ahLst/>
              <a:cxnLst>
                <a:cxn ang="0">
                  <a:pos x="193" y="0"/>
                </a:cxn>
                <a:cxn ang="0">
                  <a:pos x="0" y="278"/>
                </a:cxn>
              </a:cxnLst>
              <a:rect l="0" t="0" r="r" b="b"/>
              <a:pathLst>
                <a:path w="193" h="278">
                  <a:moveTo>
                    <a:pt x="193" y="0"/>
                  </a:moveTo>
                  <a:lnTo>
                    <a:pt x="0" y="278"/>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6" name="Freeform 20"/>
            <p:cNvSpPr/>
            <p:nvPr/>
          </p:nvSpPr>
          <p:spPr bwMode="auto">
            <a:xfrm>
              <a:off x="4151310" y="4689484"/>
              <a:ext cx="292558" cy="426773"/>
            </a:xfrm>
            <a:custGeom>
              <a:avLst/>
              <a:gdLst/>
              <a:ahLst/>
              <a:cxnLst>
                <a:cxn ang="0">
                  <a:pos x="0" y="0"/>
                </a:cxn>
                <a:cxn ang="0">
                  <a:pos x="194" y="283"/>
                </a:cxn>
              </a:cxnLst>
              <a:rect l="0" t="0" r="r" b="b"/>
              <a:pathLst>
                <a:path w="194" h="283">
                  <a:moveTo>
                    <a:pt x="0" y="0"/>
                  </a:moveTo>
                  <a:lnTo>
                    <a:pt x="194" y="283"/>
                  </a:lnTo>
                </a:path>
              </a:pathLst>
            </a:custGeom>
            <a:noFill/>
            <a:ln w="38100" cap="flat" cmpd="sng">
              <a:solidFill>
                <a:srgbClr val="C00000"/>
              </a:solidFill>
              <a:prstDash val="solid"/>
              <a:miter lim="800000"/>
              <a:headEnd type="none" w="med" len="med"/>
              <a:tailEnd type="triangl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7" name="Freeform 35"/>
            <p:cNvSpPr/>
            <p:nvPr/>
          </p:nvSpPr>
          <p:spPr bwMode="auto">
            <a:xfrm>
              <a:off x="5041904" y="3059110"/>
              <a:ext cx="1458922" cy="512766"/>
            </a:xfrm>
            <a:custGeom>
              <a:avLst/>
              <a:gdLst/>
              <a:ahLst/>
              <a:cxnLst>
                <a:cxn ang="0">
                  <a:pos x="0" y="0"/>
                </a:cxn>
                <a:cxn ang="0">
                  <a:pos x="859" y="285"/>
                </a:cxn>
              </a:cxnLst>
              <a:rect l="0" t="0" r="r" b="b"/>
              <a:pathLst>
                <a:path w="859" h="285">
                  <a:moveTo>
                    <a:pt x="0" y="0"/>
                  </a:moveTo>
                  <a:lnTo>
                    <a:pt x="859" y="285"/>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8" name="Freeform 19"/>
            <p:cNvSpPr/>
            <p:nvPr/>
          </p:nvSpPr>
          <p:spPr bwMode="auto">
            <a:xfrm>
              <a:off x="3684046" y="4668846"/>
              <a:ext cx="291050" cy="419233"/>
            </a:xfrm>
            <a:custGeom>
              <a:avLst/>
              <a:gdLst/>
              <a:ahLst/>
              <a:cxnLst>
                <a:cxn ang="0">
                  <a:pos x="193" y="0"/>
                </a:cxn>
                <a:cxn ang="0">
                  <a:pos x="0" y="278"/>
                </a:cxn>
              </a:cxnLst>
              <a:rect l="0" t="0" r="r" b="b"/>
              <a:pathLst>
                <a:path w="193" h="278">
                  <a:moveTo>
                    <a:pt x="193" y="0"/>
                  </a:moveTo>
                  <a:lnTo>
                    <a:pt x="0" y="278"/>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49" name="Freeform 20"/>
            <p:cNvSpPr/>
            <p:nvPr/>
          </p:nvSpPr>
          <p:spPr bwMode="auto">
            <a:xfrm>
              <a:off x="4401680" y="4694246"/>
              <a:ext cx="292558" cy="426773"/>
            </a:xfrm>
            <a:custGeom>
              <a:avLst/>
              <a:gdLst/>
              <a:ahLst/>
              <a:cxnLst>
                <a:cxn ang="0">
                  <a:pos x="0" y="0"/>
                </a:cxn>
                <a:cxn ang="0">
                  <a:pos x="194" y="283"/>
                </a:cxn>
              </a:cxnLst>
              <a:rect l="0" t="0" r="r" b="b"/>
              <a:pathLst>
                <a:path w="194" h="283">
                  <a:moveTo>
                    <a:pt x="0" y="0"/>
                  </a:moveTo>
                  <a:lnTo>
                    <a:pt x="194" y="283"/>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50" name="Freeform 24"/>
            <p:cNvSpPr/>
            <p:nvPr/>
          </p:nvSpPr>
          <p:spPr bwMode="auto">
            <a:xfrm>
              <a:off x="3329820" y="3883028"/>
              <a:ext cx="678614" cy="363436"/>
            </a:xfrm>
            <a:custGeom>
              <a:avLst/>
              <a:gdLst/>
              <a:ahLst/>
              <a:cxnLst>
                <a:cxn ang="0">
                  <a:pos x="0" y="0"/>
                </a:cxn>
                <a:cxn ang="0">
                  <a:pos x="450" y="241"/>
                </a:cxn>
              </a:cxnLst>
              <a:rect l="0" t="0" r="r" b="b"/>
              <a:pathLst>
                <a:path w="450" h="241">
                  <a:moveTo>
                    <a:pt x="0" y="0"/>
                  </a:moveTo>
                  <a:lnTo>
                    <a:pt x="450" y="241"/>
                  </a:lnTo>
                </a:path>
              </a:pathLst>
            </a:custGeom>
            <a:noFill/>
            <a:ln w="38100">
              <a:solidFill>
                <a:srgbClr val="FC9A48"/>
              </a:solidFill>
              <a:miter lim="800000"/>
              <a:headEnd type="arrow"/>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51" name="Freeform 34"/>
            <p:cNvSpPr/>
            <p:nvPr/>
          </p:nvSpPr>
          <p:spPr bwMode="auto">
            <a:xfrm>
              <a:off x="3308340" y="3074225"/>
              <a:ext cx="1346523" cy="569089"/>
            </a:xfrm>
            <a:custGeom>
              <a:avLst/>
              <a:gdLst/>
              <a:ahLst/>
              <a:cxnLst>
                <a:cxn ang="0">
                  <a:pos x="815" y="0"/>
                </a:cxn>
                <a:cxn ang="0">
                  <a:pos x="0" y="330"/>
                </a:cxn>
              </a:cxnLst>
              <a:rect l="0" t="0" r="r" b="b"/>
              <a:pathLst>
                <a:path w="815" h="330">
                  <a:moveTo>
                    <a:pt x="815" y="0"/>
                  </a:moveTo>
                  <a:lnTo>
                    <a:pt x="0" y="330"/>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52" name="Freeform 15"/>
            <p:cNvSpPr/>
            <p:nvPr/>
          </p:nvSpPr>
          <p:spPr bwMode="auto">
            <a:xfrm>
              <a:off x="1416028" y="5546740"/>
              <a:ext cx="292558" cy="426774"/>
            </a:xfrm>
            <a:custGeom>
              <a:avLst/>
              <a:gdLst/>
              <a:ahLst/>
              <a:cxnLst>
                <a:cxn ang="0">
                  <a:pos x="0" y="0"/>
                </a:cxn>
                <a:cxn ang="0">
                  <a:pos x="194" y="283"/>
                </a:cxn>
              </a:cxnLst>
              <a:rect l="0" t="0" r="r" b="b"/>
              <a:pathLst>
                <a:path w="194" h="283">
                  <a:moveTo>
                    <a:pt x="0" y="0"/>
                  </a:moveTo>
                  <a:lnTo>
                    <a:pt x="194" y="283"/>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53" name="Freeform 15"/>
            <p:cNvSpPr/>
            <p:nvPr/>
          </p:nvSpPr>
          <p:spPr bwMode="auto">
            <a:xfrm>
              <a:off x="1636236" y="5513402"/>
              <a:ext cx="292558" cy="426774"/>
            </a:xfrm>
            <a:custGeom>
              <a:avLst/>
              <a:gdLst/>
              <a:ahLst/>
              <a:cxnLst>
                <a:cxn ang="0">
                  <a:pos x="0" y="0"/>
                </a:cxn>
                <a:cxn ang="0">
                  <a:pos x="194" y="283"/>
                </a:cxn>
              </a:cxnLst>
              <a:rect l="0" t="0" r="r" b="b"/>
              <a:pathLst>
                <a:path w="194" h="283">
                  <a:moveTo>
                    <a:pt x="0" y="0"/>
                  </a:moveTo>
                  <a:lnTo>
                    <a:pt x="194" y="283"/>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54" name="Freeform 22"/>
            <p:cNvSpPr/>
            <p:nvPr/>
          </p:nvSpPr>
          <p:spPr bwMode="auto">
            <a:xfrm>
              <a:off x="1969297" y="4676784"/>
              <a:ext cx="316687" cy="467490"/>
            </a:xfrm>
            <a:custGeom>
              <a:avLst/>
              <a:gdLst/>
              <a:ahLst/>
              <a:cxnLst>
                <a:cxn ang="0">
                  <a:pos x="0" y="0"/>
                </a:cxn>
                <a:cxn ang="0">
                  <a:pos x="210" y="310"/>
                </a:cxn>
              </a:cxnLst>
              <a:rect l="0" t="0" r="r" b="b"/>
              <a:pathLst>
                <a:path w="210" h="310">
                  <a:moveTo>
                    <a:pt x="0" y="0"/>
                  </a:moveTo>
                  <a:lnTo>
                    <a:pt x="210" y="310"/>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55" name="Freeform 22"/>
            <p:cNvSpPr/>
            <p:nvPr/>
          </p:nvSpPr>
          <p:spPr bwMode="auto">
            <a:xfrm>
              <a:off x="2221711" y="4681546"/>
              <a:ext cx="316687" cy="467490"/>
            </a:xfrm>
            <a:custGeom>
              <a:avLst/>
              <a:gdLst/>
              <a:ahLst/>
              <a:cxnLst>
                <a:cxn ang="0">
                  <a:pos x="0" y="0"/>
                </a:cxn>
                <a:cxn ang="0">
                  <a:pos x="210" y="310"/>
                </a:cxn>
              </a:cxnLst>
              <a:rect l="0" t="0" r="r" b="b"/>
              <a:pathLst>
                <a:path w="210" h="310">
                  <a:moveTo>
                    <a:pt x="0" y="0"/>
                  </a:moveTo>
                  <a:lnTo>
                    <a:pt x="210" y="310"/>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56" name="Freeform 35"/>
            <p:cNvSpPr/>
            <p:nvPr/>
          </p:nvSpPr>
          <p:spPr bwMode="auto">
            <a:xfrm>
              <a:off x="5256218" y="2903534"/>
              <a:ext cx="1458922" cy="512766"/>
            </a:xfrm>
            <a:custGeom>
              <a:avLst/>
              <a:gdLst/>
              <a:ahLst/>
              <a:cxnLst>
                <a:cxn ang="0">
                  <a:pos x="0" y="0"/>
                </a:cxn>
                <a:cxn ang="0">
                  <a:pos x="859" y="285"/>
                </a:cxn>
              </a:cxnLst>
              <a:rect l="0" t="0" r="r" b="b"/>
              <a:pathLst>
                <a:path w="859" h="285">
                  <a:moveTo>
                    <a:pt x="0" y="0"/>
                  </a:moveTo>
                  <a:lnTo>
                    <a:pt x="859" y="285"/>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57" name="Freeform 32"/>
            <p:cNvSpPr/>
            <p:nvPr/>
          </p:nvSpPr>
          <p:spPr bwMode="auto">
            <a:xfrm>
              <a:off x="6260974" y="3832228"/>
              <a:ext cx="298590" cy="456934"/>
            </a:xfrm>
            <a:custGeom>
              <a:avLst/>
              <a:gdLst/>
              <a:ahLst/>
              <a:cxnLst>
                <a:cxn ang="0">
                  <a:pos x="198" y="0"/>
                </a:cxn>
                <a:cxn ang="0">
                  <a:pos x="0" y="303"/>
                </a:cxn>
              </a:cxnLst>
              <a:rect l="0" t="0" r="r" b="b"/>
              <a:pathLst>
                <a:path w="198" h="303">
                  <a:moveTo>
                    <a:pt x="198" y="0"/>
                  </a:moveTo>
                  <a:lnTo>
                    <a:pt x="0" y="303"/>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58" name="Freeform 32"/>
            <p:cNvSpPr/>
            <p:nvPr/>
          </p:nvSpPr>
          <p:spPr bwMode="auto">
            <a:xfrm>
              <a:off x="6470526" y="3857628"/>
              <a:ext cx="298590" cy="456934"/>
            </a:xfrm>
            <a:custGeom>
              <a:avLst/>
              <a:gdLst/>
              <a:ahLst/>
              <a:cxnLst>
                <a:cxn ang="0">
                  <a:pos x="198" y="0"/>
                </a:cxn>
                <a:cxn ang="0">
                  <a:pos x="0" y="303"/>
                </a:cxn>
              </a:cxnLst>
              <a:rect l="0" t="0" r="r" b="b"/>
              <a:pathLst>
                <a:path w="198" h="303">
                  <a:moveTo>
                    <a:pt x="198" y="0"/>
                  </a:moveTo>
                  <a:lnTo>
                    <a:pt x="0" y="303"/>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59" name="Freeform 30"/>
            <p:cNvSpPr/>
            <p:nvPr/>
          </p:nvSpPr>
          <p:spPr bwMode="auto">
            <a:xfrm>
              <a:off x="5681670" y="4689484"/>
              <a:ext cx="266922" cy="414708"/>
            </a:xfrm>
            <a:custGeom>
              <a:avLst/>
              <a:gdLst/>
              <a:ahLst/>
              <a:cxnLst>
                <a:cxn ang="0">
                  <a:pos x="177" y="0"/>
                </a:cxn>
                <a:cxn ang="0">
                  <a:pos x="0" y="275"/>
                </a:cxn>
              </a:cxnLst>
              <a:rect l="0" t="0" r="r" b="b"/>
              <a:pathLst>
                <a:path w="177" h="275">
                  <a:moveTo>
                    <a:pt x="177" y="0"/>
                  </a:moveTo>
                  <a:lnTo>
                    <a:pt x="0" y="275"/>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60" name="Freeform 30"/>
            <p:cNvSpPr/>
            <p:nvPr/>
          </p:nvSpPr>
          <p:spPr bwMode="auto">
            <a:xfrm>
              <a:off x="5902114" y="4689484"/>
              <a:ext cx="266922" cy="414708"/>
            </a:xfrm>
            <a:custGeom>
              <a:avLst/>
              <a:gdLst/>
              <a:ahLst/>
              <a:cxnLst>
                <a:cxn ang="0">
                  <a:pos x="177" y="0"/>
                </a:cxn>
                <a:cxn ang="0">
                  <a:pos x="0" y="275"/>
                </a:cxn>
              </a:cxnLst>
              <a:rect l="0" t="0" r="r" b="b"/>
              <a:pathLst>
                <a:path w="177" h="275">
                  <a:moveTo>
                    <a:pt x="177" y="0"/>
                  </a:moveTo>
                  <a:lnTo>
                    <a:pt x="0" y="275"/>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61" name="Freeform 22"/>
            <p:cNvSpPr/>
            <p:nvPr/>
          </p:nvSpPr>
          <p:spPr bwMode="auto">
            <a:xfrm>
              <a:off x="6931857" y="3865566"/>
              <a:ext cx="316687" cy="467490"/>
            </a:xfrm>
            <a:custGeom>
              <a:avLst/>
              <a:gdLst/>
              <a:ahLst/>
              <a:cxnLst>
                <a:cxn ang="0">
                  <a:pos x="0" y="0"/>
                </a:cxn>
                <a:cxn ang="0">
                  <a:pos x="210" y="310"/>
                </a:cxn>
              </a:cxnLst>
              <a:rect l="0" t="0" r="r" b="b"/>
              <a:pathLst>
                <a:path w="210" h="310">
                  <a:moveTo>
                    <a:pt x="0" y="0"/>
                  </a:moveTo>
                  <a:lnTo>
                    <a:pt x="210" y="310"/>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62" name="Freeform 22"/>
            <p:cNvSpPr/>
            <p:nvPr/>
          </p:nvSpPr>
          <p:spPr bwMode="auto">
            <a:xfrm>
              <a:off x="7171571" y="3832228"/>
              <a:ext cx="316687" cy="467490"/>
            </a:xfrm>
            <a:custGeom>
              <a:avLst/>
              <a:gdLst/>
              <a:ahLst/>
              <a:cxnLst>
                <a:cxn ang="0">
                  <a:pos x="0" y="0"/>
                </a:cxn>
                <a:cxn ang="0">
                  <a:pos x="210" y="310"/>
                </a:cxn>
              </a:cxnLst>
              <a:rect l="0" t="0" r="r" b="b"/>
              <a:pathLst>
                <a:path w="210" h="310">
                  <a:moveTo>
                    <a:pt x="0" y="0"/>
                  </a:moveTo>
                  <a:lnTo>
                    <a:pt x="210" y="310"/>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63" name="Freeform 22"/>
            <p:cNvSpPr/>
            <p:nvPr/>
          </p:nvSpPr>
          <p:spPr bwMode="auto">
            <a:xfrm>
              <a:off x="6345250" y="4676784"/>
              <a:ext cx="316687" cy="467490"/>
            </a:xfrm>
            <a:custGeom>
              <a:avLst/>
              <a:gdLst/>
              <a:ahLst/>
              <a:cxnLst>
                <a:cxn ang="0">
                  <a:pos x="0" y="0"/>
                </a:cxn>
                <a:cxn ang="0">
                  <a:pos x="210" y="310"/>
                </a:cxn>
              </a:cxnLst>
              <a:rect l="0" t="0" r="r" b="b"/>
              <a:pathLst>
                <a:path w="210" h="310">
                  <a:moveTo>
                    <a:pt x="0" y="0"/>
                  </a:moveTo>
                  <a:lnTo>
                    <a:pt x="210" y="310"/>
                  </a:lnTo>
                </a:path>
              </a:pathLst>
            </a:custGeom>
            <a:noFill/>
            <a:ln w="38100" cap="flat" cmpd="sng">
              <a:solidFill>
                <a:srgbClr val="C00000"/>
              </a:solidFill>
              <a:prstDash val="solid"/>
              <a:miter lim="800000"/>
              <a:headEnd type="none" w="med" len="med"/>
              <a:tailEnd type="arrow" w="med" len="med"/>
            </a:ln>
            <a:effectLst/>
          </p:spPr>
          <p:txBody>
            <a:bodyPr wrap="none"/>
            <a:lstStyle/>
            <a:p>
              <a:endParaRPr lang="zh-CN" altLang="en-US">
                <a:latin typeface="Consolas" panose="020B0609020204030204" pitchFamily="49" charset="0"/>
                <a:cs typeface="Consolas" panose="020B0609020204030204" pitchFamily="49" charset="0"/>
              </a:endParaRPr>
            </a:p>
          </p:txBody>
        </p:sp>
        <p:sp>
          <p:nvSpPr>
            <p:cNvPr id="64" name="Freeform 22"/>
            <p:cNvSpPr/>
            <p:nvPr/>
          </p:nvSpPr>
          <p:spPr bwMode="auto">
            <a:xfrm>
              <a:off x="6597664" y="4668846"/>
              <a:ext cx="316687" cy="467490"/>
            </a:xfrm>
            <a:custGeom>
              <a:avLst/>
              <a:gdLst/>
              <a:ahLst/>
              <a:cxnLst>
                <a:cxn ang="0">
                  <a:pos x="0" y="0"/>
                </a:cxn>
                <a:cxn ang="0">
                  <a:pos x="210" y="310"/>
                </a:cxn>
              </a:cxnLst>
              <a:rect l="0" t="0" r="r" b="b"/>
              <a:pathLst>
                <a:path w="210" h="310">
                  <a:moveTo>
                    <a:pt x="0" y="0"/>
                  </a:moveTo>
                  <a:lnTo>
                    <a:pt x="210" y="310"/>
                  </a:lnTo>
                </a:path>
              </a:pathLst>
            </a:custGeom>
            <a:noFill/>
            <a:ln w="38100" cap="flat" cmpd="sng">
              <a:solidFill>
                <a:srgbClr val="FC9A48"/>
              </a:solidFill>
              <a:prstDash val="solid"/>
              <a:miter lim="800000"/>
              <a:headEnd type="arrow" w="med" len="med"/>
              <a:tailEnd type="none" w="med" len="med"/>
            </a:ln>
            <a:effectLst/>
          </p:spPr>
          <p:txBody>
            <a:bodyPr wrap="none"/>
            <a:lstStyle/>
            <a:p>
              <a:endParaRPr lang="zh-CN" altLang="en-US">
                <a:latin typeface="Consolas" panose="020B0609020204030204" pitchFamily="49" charset="0"/>
                <a:cs typeface="Consolas" panose="020B0609020204030204" pitchFamily="49" charset="0"/>
              </a:endParaRPr>
            </a:p>
          </p:txBody>
        </p:sp>
        <p:cxnSp>
          <p:nvCxnSpPr>
            <p:cNvPr id="65" name="直接箭头连接符 64"/>
            <p:cNvCxnSpPr/>
            <p:nvPr/>
          </p:nvCxnSpPr>
          <p:spPr>
            <a:xfrm rot="5400000">
              <a:off x="4891272" y="2462388"/>
              <a:ext cx="360000" cy="1588"/>
            </a:xfrm>
            <a:prstGeom prst="straightConnector1">
              <a:avLst/>
            </a:prstGeom>
            <a:ln w="38100">
              <a:solidFill>
                <a:srgbClr val="FC9A48"/>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66" name="组合 81"/>
          <p:cNvGrpSpPr/>
          <p:nvPr/>
        </p:nvGrpSpPr>
        <p:grpSpPr>
          <a:xfrm>
            <a:off x="3359696" y="3363262"/>
            <a:ext cx="4572032" cy="785818"/>
            <a:chOff x="1000100" y="3214686"/>
            <a:chExt cx="4572032" cy="785818"/>
          </a:xfrm>
        </p:grpSpPr>
        <p:sp>
          <p:nvSpPr>
            <p:cNvPr id="67" name="TextBox 74"/>
            <p:cNvSpPr txBox="1"/>
            <p:nvPr/>
          </p:nvSpPr>
          <p:spPr>
            <a:xfrm>
              <a:off x="1000100" y="3214686"/>
              <a:ext cx="1000132" cy="398780"/>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分解</a:t>
              </a:r>
              <a:endPar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8" name="TextBox 75"/>
            <p:cNvSpPr txBox="1"/>
            <p:nvPr/>
          </p:nvSpPr>
          <p:spPr>
            <a:xfrm>
              <a:off x="4572000" y="3571876"/>
              <a:ext cx="1000132" cy="398780"/>
            </a:xfrm>
            <a:prstGeom prst="rect">
              <a:avLst/>
            </a:prstGeom>
            <a:noFill/>
          </p:spPr>
          <p:txBody>
            <a:bodyPr wrap="square" rtlCol="0">
              <a:spAutoFit/>
            </a:bodyPr>
            <a:lstStyle/>
            <a:p>
              <a:r>
                <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rPr>
                <a:t>求值</a:t>
              </a:r>
              <a:endParaRPr lang="zh-CN" altLang="en-US" sz="2000">
                <a:solidFill>
                  <a:srgbClr val="0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9" name="直接箭头连接符 68"/>
            <p:cNvCxnSpPr/>
            <p:nvPr/>
          </p:nvCxnSpPr>
          <p:spPr>
            <a:xfrm>
              <a:off x="1785918" y="3643314"/>
              <a:ext cx="428628"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0800000">
              <a:off x="4286248" y="3286124"/>
              <a:ext cx="571504" cy="357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descr="粉色面巾纸"/>
          <p:cNvSpPr txBox="1">
            <a:spLocks noChangeArrowheads="1"/>
          </p:cNvSpPr>
          <p:nvPr/>
        </p:nvSpPr>
        <p:spPr bwMode="auto">
          <a:xfrm>
            <a:off x="335360" y="620688"/>
            <a:ext cx="5616624" cy="697230"/>
          </a:xfrm>
          <a:prstGeom prst="rect">
            <a:avLst/>
          </a:prstGeom>
          <a:solidFill>
            <a:srgbClr val="FC9A48"/>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3"/>
          </a:lnRef>
          <a:fillRef idx="2">
            <a:schemeClr val="accent3"/>
          </a:fillRef>
          <a:effectRef idx="1">
            <a:schemeClr val="accent3"/>
          </a:effectRef>
          <a:fontRef idx="minor">
            <a:schemeClr val="dk1"/>
          </a:fontRef>
        </p:style>
        <p:txBody>
          <a:bodyPr wrap="square" tIns="72000" bIns="7200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pPr>
            <a:r>
              <a:rPr lang="en-US" altLang="zh-CN"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5.1.4 </a:t>
            </a:r>
            <a:r>
              <a:rPr lang="zh-CN" altLang="en-US"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递归与数学归纳法</a:t>
            </a:r>
            <a:endParaRPr lang="zh-CN" altLang="en-US"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Box 3"/>
          <p:cNvSpPr txBox="1"/>
          <p:nvPr/>
        </p:nvSpPr>
        <p:spPr>
          <a:xfrm>
            <a:off x="1197176" y="1772816"/>
            <a:ext cx="8072494" cy="2707005"/>
          </a:xfrm>
          <a:prstGeom prst="rect">
            <a:avLst/>
          </a:prstGeom>
          <a:solidFill>
            <a:schemeClr val="accent6">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l">
              <a:lnSpc>
                <a:spcPts val="3000"/>
              </a:lnSpc>
              <a:spcBef>
                <a:spcPts val="1200"/>
              </a:spcBef>
              <a:buBlip>
                <a:blip r:embed="rId1"/>
              </a:buBlip>
            </a:pP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a:t>
            </a:r>
            <a:r>
              <a:rPr lang="zh-CN" altLang="zh-CN" sz="32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递归体</a:t>
            </a: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看到，如果已知</a:t>
            </a:r>
            <a:r>
              <a:rPr lang="en-US" altLang="zh-CN" sz="32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32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32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32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32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32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，就可以确定</a:t>
            </a:r>
            <a:r>
              <a:rPr lang="en-US" altLang="zh-CN" sz="32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3200" i="1"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1200"/>
              </a:spcBef>
              <a:buBlip>
                <a:blip r:embed="rId1"/>
              </a:buBlip>
            </a:pP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从数学归纳法的角度来看，这相当于数学归纳法归纳步骤的内容。</a:t>
            </a:r>
            <a:endPar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1200"/>
              </a:spcBef>
              <a:buBlip>
                <a:blip r:embed="rId1"/>
              </a:buBlip>
            </a:pP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还应给出这个数列的初始值</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32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，对应</a:t>
            </a:r>
            <a:r>
              <a:rPr lang="zh-CN" altLang="en-US" sz="32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递归出口</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descr="乐高玩具&#10;&#10;低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2078" y="3573463"/>
            <a:ext cx="4649922" cy="323991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360" y="548680"/>
            <a:ext cx="6912768" cy="583565"/>
          </a:xfrm>
          <a:prstGeom prst="rect">
            <a:avLst/>
          </a:prstGeom>
          <a:noFill/>
        </p:spPr>
        <p:txBody>
          <a:bodyPr wrap="square" rtlCol="0">
            <a:spAutoFit/>
          </a:bodyPr>
          <a:lstStyle/>
          <a:p>
            <a:pPr algn="l"/>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例如，采用数学归纳法证明下式：</a:t>
            </a:r>
            <a:endPar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3095604" y="1332057"/>
            <a:ext cx="4584572" cy="583565"/>
          </a:xfrm>
          <a:prstGeom prst="rect">
            <a:avLst/>
          </a:prstGeom>
          <a:noFill/>
        </p:spPr>
        <p:txBody>
          <a:bodyPr wrap="square" rtlCol="0">
            <a:spAutoFit/>
          </a:bodyPr>
          <a:lstStyle/>
          <a:p>
            <a:pPr algn="l"/>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 </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4"/>
          <p:cNvSpPr txBox="1"/>
          <p:nvPr/>
        </p:nvSpPr>
        <p:spPr>
          <a:xfrm>
            <a:off x="767408" y="2530640"/>
            <a:ext cx="11017224" cy="3046095"/>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l">
              <a:lnSpc>
                <a:spcPct val="200000"/>
              </a:lnSpc>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时，左式</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，右式</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(1+1)/2=1</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，左右两式相等，等式成立。</a:t>
            </a:r>
            <a:endPar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200000"/>
              </a:lnSpc>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假设当</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时等式成立，有</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200000"/>
              </a:lnSpc>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时，左式</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 </a:t>
            </a:r>
            <a:endPar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200000"/>
              </a:lnSpc>
            </a:pP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等式成立。即证。</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407368" y="908720"/>
            <a:ext cx="7416824" cy="583565"/>
          </a:xfrm>
          <a:prstGeom prst="rect">
            <a:avLst/>
          </a:prstGeom>
          <a:noFill/>
        </p:spPr>
        <p:txBody>
          <a:bodyPr wrap="square" rtlCol="0">
            <a:spAutoFit/>
          </a:bodyPr>
          <a:lstStyle/>
          <a:p>
            <a:pPr algn="l"/>
            <a:r>
              <a:rPr lang="zh-CN" altLang="en-US" sz="3200" dirty="0">
                <a:solidFill>
                  <a:schemeClr val="tx1"/>
                </a:solidFill>
                <a:latin typeface="微软雅黑" panose="020B0503020204020204" pitchFamily="34" charset="-122"/>
                <a:ea typeface="微软雅黑" panose="020B0503020204020204" pitchFamily="34" charset="-122"/>
              </a:rPr>
              <a:t>利用数学归纳法证明命题分为两个步骤：</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3" name="TextBox 4"/>
          <p:cNvSpPr txBox="1"/>
          <p:nvPr/>
        </p:nvSpPr>
        <p:spPr>
          <a:xfrm>
            <a:off x="623392" y="1844824"/>
            <a:ext cx="10369152" cy="1523365"/>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tIns="108000" bIns="108000" rtlCol="0">
            <a:spAutoFit/>
          </a:bodyPr>
          <a:lstStyle/>
          <a:p>
            <a:pPr algn="l">
              <a:lnSpc>
                <a:spcPts val="3000"/>
              </a:lnSpc>
              <a:spcBef>
                <a:spcPts val="1200"/>
              </a:spcBef>
            </a:pP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证明当</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取第一个值</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32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32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或者</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等）时结论成立。</a:t>
            </a:r>
            <a:endPar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000"/>
              </a:lnSpc>
              <a:spcBef>
                <a:spcPts val="1200"/>
              </a:spcBef>
            </a:pP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假设</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属于可数集并且</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k&gt;n</a:t>
            </a:r>
            <a:r>
              <a:rPr lang="en-US" altLang="zh-CN" sz="32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）时结论成立，证明</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时结论也成立。</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19936" y="3154530"/>
            <a:ext cx="6858000" cy="412083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1732" y="1643051"/>
            <a:ext cx="11110892" cy="1783715"/>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marL="342900" indent="-342900" algn="l">
              <a:lnSpc>
                <a:spcPts val="3000"/>
              </a:lnSpc>
              <a:spcBef>
                <a:spcPts val="1200"/>
              </a:spcBef>
              <a:buBlip>
                <a:blip r:embed="rId1"/>
              </a:buBlip>
            </a:pP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数学归纳法是一种论证方法</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而递归是算法和程序设计的一种实现技术</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lnSpc>
                <a:spcPts val="3000"/>
              </a:lnSpc>
              <a:spcBef>
                <a:spcPts val="1200"/>
              </a:spcBef>
              <a:buBlip>
                <a:blip r:embed="rId1"/>
              </a:buBlip>
            </a:pP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数学归纳法是递归求解问题的理论基础。可以说递归的思想来自数学归纳法。</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601732" y="620688"/>
            <a:ext cx="2469932" cy="583565"/>
          </a:xfrm>
          <a:prstGeom prst="rect">
            <a:avLst/>
          </a:prstGeom>
          <a:noFill/>
        </p:spPr>
        <p:txBody>
          <a:bodyPr wrap="square" rtlCol="0">
            <a:spAutoFit/>
          </a:bodyPr>
          <a:lstStyle/>
          <a:p>
            <a:r>
              <a:rPr lang="zh-CN" altLang="en-US" sz="3200" spc="300" dirty="0">
                <a:solidFill>
                  <a:srgbClr val="C00000"/>
                </a:solidFill>
                <a:latin typeface="微软雅黑" panose="020B0503020204020204" pitchFamily="34" charset="-122"/>
                <a:ea typeface="微软雅黑" panose="020B0503020204020204" pitchFamily="34" charset="-122"/>
              </a:rPr>
              <a:t>结 论</a:t>
            </a:r>
            <a:endParaRPr lang="zh-CN" altLang="en-US" sz="3200" spc="300" dirty="0">
              <a:solidFill>
                <a:srgbClr val="C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9936" y="3154530"/>
            <a:ext cx="6858000" cy="412083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descr="粉色面巾纸"/>
          <p:cNvSpPr txBox="1">
            <a:spLocks noChangeArrowheads="1"/>
          </p:cNvSpPr>
          <p:nvPr/>
        </p:nvSpPr>
        <p:spPr bwMode="auto">
          <a:xfrm>
            <a:off x="479376" y="1988840"/>
            <a:ext cx="3855942" cy="583565"/>
          </a:xfrm>
          <a:prstGeom prst="rect">
            <a:avLst/>
          </a:prstGeom>
          <a:solidFill>
            <a:srgbClr val="FC9A48"/>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3"/>
          </a:lnRef>
          <a:fillRef idx="2">
            <a:schemeClr val="accent3"/>
          </a:fillRef>
          <a:effectRef idx="1">
            <a:schemeClr val="accent3"/>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spcBef>
                <a:spcPct val="50000"/>
              </a:spcBef>
            </a:pPr>
            <a:r>
              <a:rPr lang="en-US" altLang="zh-CN"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5.2.1 </a:t>
            </a:r>
            <a:r>
              <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函数调用栈</a:t>
            </a:r>
            <a:endPar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6" descr="羊皮纸"/>
          <p:cNvSpPr txBox="1">
            <a:spLocks noChangeArrowheads="1"/>
          </p:cNvSpPr>
          <p:nvPr/>
        </p:nvSpPr>
        <p:spPr bwMode="auto">
          <a:xfrm>
            <a:off x="4310050" y="980729"/>
            <a:ext cx="3714776" cy="645160"/>
          </a:xfrm>
          <a:prstGeom prst="rect">
            <a:avLst/>
          </a:prstGeom>
          <a:solidFill>
            <a:srgbClr val="FC9A48"/>
          </a:solidFill>
        </p:spPr>
        <p:style>
          <a:lnRef idx="1">
            <a:schemeClr val="accent4"/>
          </a:lnRef>
          <a:fillRef idx="2">
            <a:schemeClr val="accent4"/>
          </a:fillRef>
          <a:effectRef idx="1">
            <a:schemeClr val="accent4"/>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spcBef>
                <a:spcPct val="50000"/>
              </a:spcBef>
            </a:pPr>
            <a:r>
              <a:rPr lang="en-US" altLang="zh-CN"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5.2 </a:t>
            </a:r>
            <a:r>
              <a:rPr lang="zh-CN" altLang="en-US"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递归和栈</a:t>
            </a:r>
            <a:endParaRPr lang="zh-CN" altLang="en-US"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5"/>
          <p:cNvSpPr txBox="1"/>
          <p:nvPr/>
        </p:nvSpPr>
        <p:spPr>
          <a:xfrm>
            <a:off x="3647727" y="3977680"/>
            <a:ext cx="6792559" cy="1651635"/>
          </a:xfrm>
          <a:prstGeom prst="rect">
            <a:avLst/>
          </a:prstGeom>
          <a:noFill/>
        </p:spPr>
        <p:style>
          <a:lnRef idx="3">
            <a:schemeClr val="lt1"/>
          </a:lnRef>
          <a:fillRef idx="1">
            <a:schemeClr val="accent6"/>
          </a:fillRef>
          <a:effectRef idx="1">
            <a:schemeClr val="accent6"/>
          </a:effectRef>
          <a:fontRef idx="minor">
            <a:schemeClr val="lt1"/>
          </a:fontRef>
        </p:style>
        <p:txBody>
          <a:bodyPr wrap="square" lIns="180000" tIns="108000" bIns="108000" rtlCol="0">
            <a:spAutoFit/>
          </a:bodyPr>
          <a:lstStyle/>
          <a:p>
            <a:pPr marL="457200" indent="-457200" algn="l">
              <a:lnSpc>
                <a:spcPts val="2800"/>
              </a:lnSpc>
              <a:buBlip>
                <a:blip r:embed="rId1"/>
              </a:buBlip>
            </a:pP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函数执行是通过系统栈实现的。系统栈分为若干个栈帧。</a:t>
            </a:r>
            <a:endPar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buBlip>
                <a:blip r:embed="rId1"/>
              </a:buBlip>
            </a:pP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一次函数调用相关的数据保存在栈帧中。体现先进后出的特点！</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568" y="1217392"/>
            <a:ext cx="9333656" cy="618928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2"/>
          <p:cNvGrpSpPr/>
          <p:nvPr/>
        </p:nvGrpSpPr>
        <p:grpSpPr>
          <a:xfrm>
            <a:off x="6168008" y="2782462"/>
            <a:ext cx="4317812" cy="864000"/>
            <a:chOff x="4286248" y="2136372"/>
            <a:chExt cx="4317812" cy="864000"/>
          </a:xfrm>
        </p:grpSpPr>
        <p:sp>
          <p:nvSpPr>
            <p:cNvPr id="3" name="矩形 2"/>
            <p:cNvSpPr/>
            <p:nvPr/>
          </p:nvSpPr>
          <p:spPr>
            <a:xfrm>
              <a:off x="4286248" y="2136372"/>
              <a:ext cx="3000396" cy="864000"/>
            </a:xfrm>
            <a:prstGeom prst="rect">
              <a:avLst/>
            </a:prstGeom>
            <a:solidFill>
              <a:schemeClr val="bg1"/>
            </a:solidFill>
            <a:ln>
              <a:solidFill>
                <a:srgbClr val="FC9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onsolas" panose="020B0609020204030204" pitchFamily="49" charset="0"/>
                <a:cs typeface="Consolas" panose="020B0609020204030204" pitchFamily="49" charset="0"/>
              </a:endParaRPr>
            </a:p>
          </p:txBody>
        </p:sp>
        <p:sp>
          <p:nvSpPr>
            <p:cNvPr id="4" name="TextBox 11"/>
            <p:cNvSpPr txBox="1"/>
            <p:nvPr/>
          </p:nvSpPr>
          <p:spPr>
            <a:xfrm>
              <a:off x="4357686" y="2285992"/>
              <a:ext cx="357190" cy="429895"/>
            </a:xfrm>
            <a:prstGeom prst="rect">
              <a:avLst/>
            </a:prstGeom>
            <a:noFill/>
            <a:ln>
              <a:noFill/>
            </a:ln>
          </p:spPr>
          <p:txBody>
            <a:bodyPr wrap="square" rtlCol="0">
              <a:spAutoFit/>
            </a:bodyPr>
            <a:lstStyle/>
            <a:p>
              <a:pPr algn="l"/>
              <a:r>
                <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矩形 4"/>
            <p:cNvSpPr/>
            <p:nvPr/>
          </p:nvSpPr>
          <p:spPr>
            <a:xfrm>
              <a:off x="4786314" y="2285992"/>
              <a:ext cx="642942" cy="500066"/>
            </a:xfrm>
            <a:prstGeom prst="rect">
              <a:avLst/>
            </a:prstGeom>
            <a:solidFill>
              <a:schemeClr val="accent6">
                <a:lumMod val="20000"/>
                <a:lumOff val="80000"/>
              </a:schemeClr>
            </a:solidFill>
            <a:ln>
              <a:solidFill>
                <a:srgbClr val="FC9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13"/>
            <p:cNvSpPr txBox="1"/>
            <p:nvPr/>
          </p:nvSpPr>
          <p:spPr>
            <a:xfrm>
              <a:off x="5572132" y="2285992"/>
              <a:ext cx="357190" cy="429895"/>
            </a:xfrm>
            <a:prstGeom prst="rect">
              <a:avLst/>
            </a:prstGeom>
            <a:noFill/>
            <a:ln>
              <a:noFill/>
            </a:ln>
          </p:spPr>
          <p:txBody>
            <a:bodyPr wrap="square" rtlCol="0">
              <a:spAutoFit/>
            </a:bodyPr>
            <a:lstStyle/>
            <a:p>
              <a:pPr algn="l"/>
              <a:r>
                <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endPar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矩形 6"/>
            <p:cNvSpPr/>
            <p:nvPr/>
          </p:nvSpPr>
          <p:spPr>
            <a:xfrm>
              <a:off x="5929322" y="2285992"/>
              <a:ext cx="642942" cy="500066"/>
            </a:xfrm>
            <a:prstGeom prst="rect">
              <a:avLst/>
            </a:prstGeom>
            <a:solidFill>
              <a:schemeClr val="accent6">
                <a:lumMod val="20000"/>
                <a:lumOff val="80000"/>
              </a:schemeClr>
            </a:solidFill>
            <a:ln>
              <a:solidFill>
                <a:srgbClr val="FC9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rgbClr val="C00000"/>
                </a:solidFill>
                <a:latin typeface="Consolas" panose="020B0609020204030204" pitchFamily="49" charset="0"/>
                <a:cs typeface="Consolas" panose="020B0609020204030204" pitchFamily="49" charset="0"/>
              </a:endParaRPr>
            </a:p>
          </p:txBody>
        </p:sp>
        <p:sp>
          <p:nvSpPr>
            <p:cNvPr id="8" name="TextBox 25"/>
            <p:cNvSpPr txBox="1"/>
            <p:nvPr/>
          </p:nvSpPr>
          <p:spPr>
            <a:xfrm>
              <a:off x="7675366" y="2372348"/>
              <a:ext cx="928694" cy="398780"/>
            </a:xfrm>
            <a:prstGeom prst="rect">
              <a:avLst/>
            </a:prstGeom>
            <a:noFill/>
            <a:ln>
              <a:noFill/>
            </a:ln>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栈帧</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9" name="直接箭头连接符 8"/>
            <p:cNvCxnSpPr/>
            <p:nvPr/>
          </p:nvCxnSpPr>
          <p:spPr>
            <a:xfrm rot="10800000">
              <a:off x="7358082" y="2549109"/>
              <a:ext cx="35719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组合 30"/>
          <p:cNvGrpSpPr/>
          <p:nvPr/>
        </p:nvGrpSpPr>
        <p:grpSpPr>
          <a:xfrm>
            <a:off x="6168008" y="3639718"/>
            <a:ext cx="4317812" cy="864000"/>
            <a:chOff x="4286248" y="2993628"/>
            <a:chExt cx="4317812" cy="864000"/>
          </a:xfrm>
        </p:grpSpPr>
        <p:sp>
          <p:nvSpPr>
            <p:cNvPr id="11" name="矩形 10"/>
            <p:cNvSpPr/>
            <p:nvPr/>
          </p:nvSpPr>
          <p:spPr>
            <a:xfrm>
              <a:off x="4286248" y="2993628"/>
              <a:ext cx="3000396" cy="864000"/>
            </a:xfrm>
            <a:prstGeom prst="rect">
              <a:avLst/>
            </a:prstGeom>
            <a:solidFill>
              <a:schemeClr val="bg1"/>
            </a:solidFill>
            <a:ln>
              <a:solidFill>
                <a:srgbClr val="FC9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onsolas" panose="020B0609020204030204" pitchFamily="49" charset="0"/>
                <a:cs typeface="Consolas" panose="020B0609020204030204" pitchFamily="49" charset="0"/>
              </a:endParaRPr>
            </a:p>
          </p:txBody>
        </p:sp>
        <p:sp>
          <p:nvSpPr>
            <p:cNvPr id="12" name="TextBox 7"/>
            <p:cNvSpPr txBox="1"/>
            <p:nvPr/>
          </p:nvSpPr>
          <p:spPr>
            <a:xfrm>
              <a:off x="4357686" y="3143248"/>
              <a:ext cx="357190" cy="429895"/>
            </a:xfrm>
            <a:prstGeom prst="rect">
              <a:avLst/>
            </a:prstGeom>
            <a:noFill/>
            <a:ln>
              <a:noFill/>
            </a:ln>
          </p:spPr>
          <p:txBody>
            <a:bodyPr wrap="square" rtlCol="0">
              <a:spAutoFit/>
            </a:bodyPr>
            <a:lstStyle/>
            <a:p>
              <a:pPr algn="l"/>
              <a:r>
                <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4786314" y="3143248"/>
              <a:ext cx="642942" cy="500066"/>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Box 9"/>
            <p:cNvSpPr txBox="1"/>
            <p:nvPr/>
          </p:nvSpPr>
          <p:spPr>
            <a:xfrm>
              <a:off x="5572132" y="3207012"/>
              <a:ext cx="357190" cy="429895"/>
            </a:xfrm>
            <a:prstGeom prst="rect">
              <a:avLst/>
            </a:prstGeom>
            <a:noFill/>
            <a:ln>
              <a:noFill/>
            </a:ln>
          </p:spPr>
          <p:txBody>
            <a:bodyPr wrap="square" rtlCol="0">
              <a:spAutoFit/>
            </a:bodyPr>
            <a:lstStyle/>
            <a:p>
              <a:pPr algn="l"/>
              <a:r>
                <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矩形 14"/>
            <p:cNvSpPr/>
            <p:nvPr/>
          </p:nvSpPr>
          <p:spPr>
            <a:xfrm>
              <a:off x="5929322" y="3143248"/>
              <a:ext cx="642942" cy="500066"/>
            </a:xfrm>
            <a:prstGeom prst="rect">
              <a:avLst/>
            </a:prstGeom>
            <a:solidFill>
              <a:schemeClr val="accent6">
                <a:lumMod val="20000"/>
                <a:lumOff val="80000"/>
              </a:schemeClr>
            </a:solidFill>
            <a:ln>
              <a:solidFill>
                <a:srgbClr val="FC9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rgbClr val="C00000"/>
                </a:solidFill>
                <a:latin typeface="Consolas" panose="020B0609020204030204" pitchFamily="49" charset="0"/>
                <a:cs typeface="Consolas" panose="020B0609020204030204" pitchFamily="49" charset="0"/>
              </a:endParaRPr>
            </a:p>
          </p:txBody>
        </p:sp>
        <p:sp>
          <p:nvSpPr>
            <p:cNvPr id="16" name="TextBox 35"/>
            <p:cNvSpPr txBox="1"/>
            <p:nvPr/>
          </p:nvSpPr>
          <p:spPr>
            <a:xfrm>
              <a:off x="7675366" y="3286966"/>
              <a:ext cx="928694" cy="398780"/>
            </a:xfrm>
            <a:prstGeom prst="rect">
              <a:avLst/>
            </a:prstGeom>
            <a:noFill/>
            <a:ln>
              <a:noFill/>
            </a:ln>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栈帧</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7" name="直接箭头连接符 16"/>
            <p:cNvCxnSpPr/>
            <p:nvPr/>
          </p:nvCxnSpPr>
          <p:spPr>
            <a:xfrm rot="10800000">
              <a:off x="7358082" y="3429000"/>
              <a:ext cx="35719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8" name="TextBox 3"/>
          <p:cNvSpPr txBox="1"/>
          <p:nvPr/>
        </p:nvSpPr>
        <p:spPr>
          <a:xfrm>
            <a:off x="335360" y="843872"/>
            <a:ext cx="1214446"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4"/>
          <p:cNvSpPr txBox="1"/>
          <p:nvPr/>
        </p:nvSpPr>
        <p:spPr>
          <a:xfrm>
            <a:off x="1586286" y="1465409"/>
            <a:ext cx="3357586" cy="5042535"/>
          </a:xfrm>
          <a:prstGeom prst="rect">
            <a:avLst/>
          </a:prstGeom>
          <a:solidFill>
            <a:schemeClr val="accent6">
              <a:lumMod val="20000"/>
              <a:lumOff val="80000"/>
            </a:schemeClr>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lIns="180000" tIns="144000" bIns="180000" rtlCol="0">
            <a:spAutoFit/>
          </a:bodyPr>
          <a:lstStyle/>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fun1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x;</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n++;</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fun2</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x;</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fun2</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m)</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m+=2;</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m;</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a=2</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fun1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(“b=%d\n”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8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Box 5"/>
          <p:cNvSpPr txBox="1"/>
          <p:nvPr/>
        </p:nvSpPr>
        <p:spPr>
          <a:xfrm>
            <a:off x="6310884" y="1124744"/>
            <a:ext cx="1928826" cy="429895"/>
          </a:xfrm>
          <a:prstGeom prst="rect">
            <a:avLst/>
          </a:prstGeom>
          <a:noFill/>
        </p:spPr>
        <p:txBody>
          <a:bodyPr wrap="square" rtlCol="0">
            <a:spAutoFit/>
          </a:bodyPr>
          <a:lstStyle/>
          <a:p>
            <a:pPr algn="l"/>
            <a:r>
              <a:rPr lang="zh-CN" altLang="en-US"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执行过程：</a:t>
            </a:r>
            <a:endParaRPr lang="zh-CN" altLang="en-US"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矩形 20"/>
          <p:cNvSpPr/>
          <p:nvPr/>
        </p:nvSpPr>
        <p:spPr>
          <a:xfrm>
            <a:off x="6668074" y="2932082"/>
            <a:ext cx="642942" cy="500066"/>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矩形 21"/>
          <p:cNvSpPr/>
          <p:nvPr/>
        </p:nvSpPr>
        <p:spPr>
          <a:xfrm>
            <a:off x="7811082" y="2932082"/>
            <a:ext cx="642942" cy="500066"/>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3" name="组合 33"/>
          <p:cNvGrpSpPr/>
          <p:nvPr/>
        </p:nvGrpSpPr>
        <p:grpSpPr>
          <a:xfrm>
            <a:off x="6168008" y="1916832"/>
            <a:ext cx="4317812" cy="864000"/>
            <a:chOff x="4286248" y="1279116"/>
            <a:chExt cx="4317812" cy="864000"/>
          </a:xfrm>
        </p:grpSpPr>
        <p:sp>
          <p:nvSpPr>
            <p:cNvPr id="24" name="矩形 23"/>
            <p:cNvSpPr/>
            <p:nvPr/>
          </p:nvSpPr>
          <p:spPr>
            <a:xfrm>
              <a:off x="4286248" y="1279116"/>
              <a:ext cx="3000396" cy="864000"/>
            </a:xfrm>
            <a:prstGeom prst="rect">
              <a:avLst/>
            </a:prstGeom>
            <a:solidFill>
              <a:schemeClr val="bg1"/>
            </a:solidFill>
            <a:ln>
              <a:solidFill>
                <a:srgbClr val="FC9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onsolas" panose="020B0609020204030204" pitchFamily="49" charset="0"/>
                <a:cs typeface="Consolas" panose="020B0609020204030204" pitchFamily="49" charset="0"/>
              </a:endParaRPr>
            </a:p>
          </p:txBody>
        </p:sp>
        <p:sp>
          <p:nvSpPr>
            <p:cNvPr id="25" name="TextBox 16"/>
            <p:cNvSpPr txBox="1"/>
            <p:nvPr/>
          </p:nvSpPr>
          <p:spPr>
            <a:xfrm>
              <a:off x="4357686" y="1428736"/>
              <a:ext cx="357190" cy="429895"/>
            </a:xfrm>
            <a:prstGeom prst="rect">
              <a:avLst/>
            </a:prstGeom>
            <a:noFill/>
          </p:spPr>
          <p:txBody>
            <a:bodyPr wrap="square" rtlCol="0">
              <a:spAutoFit/>
            </a:bodyPr>
            <a:lstStyle/>
            <a:p>
              <a:pPr algn="l"/>
              <a:r>
                <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endPar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矩形 25"/>
            <p:cNvSpPr/>
            <p:nvPr/>
          </p:nvSpPr>
          <p:spPr>
            <a:xfrm>
              <a:off x="4786314" y="1428736"/>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7" name="TextBox 28"/>
            <p:cNvSpPr txBox="1"/>
            <p:nvPr/>
          </p:nvSpPr>
          <p:spPr>
            <a:xfrm>
              <a:off x="7675366" y="1567148"/>
              <a:ext cx="928694"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栈帧</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8" name="直接箭头连接符 27"/>
            <p:cNvCxnSpPr/>
            <p:nvPr/>
          </p:nvCxnSpPr>
          <p:spPr>
            <a:xfrm rot="10800000">
              <a:off x="7358082" y="1747525"/>
              <a:ext cx="35719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矩形 28"/>
          <p:cNvSpPr/>
          <p:nvPr/>
        </p:nvSpPr>
        <p:spPr>
          <a:xfrm>
            <a:off x="6668074" y="2066452"/>
            <a:ext cx="642942" cy="500066"/>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矩形 29"/>
          <p:cNvSpPr/>
          <p:nvPr/>
        </p:nvSpPr>
        <p:spPr>
          <a:xfrm>
            <a:off x="7811082" y="3789338"/>
            <a:ext cx="642942" cy="500066"/>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1" name="组合 39"/>
          <p:cNvGrpSpPr/>
          <p:nvPr/>
        </p:nvGrpSpPr>
        <p:grpSpPr>
          <a:xfrm>
            <a:off x="6882388" y="4718032"/>
            <a:ext cx="2000264" cy="1113160"/>
            <a:chOff x="5000628" y="4071942"/>
            <a:chExt cx="2000264" cy="1113160"/>
          </a:xfrm>
        </p:grpSpPr>
        <p:sp>
          <p:nvSpPr>
            <p:cNvPr id="32" name="下箭头 36"/>
            <p:cNvSpPr/>
            <p:nvPr/>
          </p:nvSpPr>
          <p:spPr>
            <a:xfrm>
              <a:off x="5786446" y="4071942"/>
              <a:ext cx="285752" cy="571504"/>
            </a:xfrm>
            <a:prstGeom prst="downArrow">
              <a:avLst/>
            </a:prstGeom>
            <a:solidFill>
              <a:srgbClr val="C00000"/>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sz="2000">
                <a:latin typeface="Consolas" panose="020B0609020204030204" pitchFamily="49" charset="0"/>
                <a:ea typeface="仿宋" panose="02010609060101010101" pitchFamily="49" charset="-122"/>
                <a:cs typeface="Consolas" panose="020B0609020204030204" pitchFamily="49" charset="0"/>
              </a:endParaRPr>
            </a:p>
          </p:txBody>
        </p:sp>
        <p:sp>
          <p:nvSpPr>
            <p:cNvPr id="33" name="TextBox 38"/>
            <p:cNvSpPr txBox="1"/>
            <p:nvPr/>
          </p:nvSpPr>
          <p:spPr>
            <a:xfrm>
              <a:off x="5000628" y="4786322"/>
              <a:ext cx="2000264"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屏幕输出</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b=5</a:t>
              </a:r>
              <a:endPar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34" name="TextBox 41"/>
          <p:cNvSpPr txBox="1"/>
          <p:nvPr/>
        </p:nvSpPr>
        <p:spPr>
          <a:xfrm>
            <a:off x="7096702" y="6075354"/>
            <a:ext cx="1857388"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程序执行完毕</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8139748" y="764704"/>
            <a:ext cx="4508980" cy="58518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19">
                                            <p:txEl>
                                              <p:pRg st="12" end="12"/>
                                            </p:txEl>
                                          </p:spTgt>
                                        </p:tgtEl>
                                      </p:cBhvr>
                                    </p:animEffect>
                                    <p:animScale>
                                      <p:cBhvr>
                                        <p:cTn id="11" dur="250" autoRev="1" fill="hold"/>
                                        <p:tgtEl>
                                          <p:spTgt spid="19">
                                            <p:txEl>
                                              <p:pRg st="12" end="12"/>
                                            </p:txEl>
                                          </p:spTgt>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9">
                                            <p:txEl>
                                              <p:pRg st="0" end="0"/>
                                            </p:txEl>
                                          </p:spTgt>
                                        </p:tgtEl>
                                      </p:cBhvr>
                                    </p:animEffect>
                                    <p:animScale>
                                      <p:cBhvr>
                                        <p:cTn id="16" dur="250" autoRev="1" fill="hold"/>
                                        <p:tgtEl>
                                          <p:spTgt spid="19">
                                            <p:txEl>
                                              <p:pRg st="0" end="0"/>
                                            </p:txEl>
                                          </p:spTgt>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19">
                                            <p:txEl>
                                              <p:pRg st="2" end="2"/>
                                            </p:txEl>
                                          </p:spTgt>
                                        </p:tgtEl>
                                      </p:cBhvr>
                                    </p:animEffect>
                                    <p:animScale>
                                      <p:cBhvr>
                                        <p:cTn id="25" dur="250" autoRev="1" fill="hold"/>
                                        <p:tgtEl>
                                          <p:spTgt spid="19">
                                            <p:txEl>
                                              <p:pRg st="2" end="2"/>
                                            </p:txEl>
                                          </p:spTgt>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nodeType="clickEffect">
                                  <p:stCondLst>
                                    <p:cond delay="0"/>
                                  </p:stCondLst>
                                  <p:childTnLst>
                                    <p:animEffect transition="out" filter="fade">
                                      <p:cBhvr>
                                        <p:cTn id="33" dur="500" tmFilter="0, 0; .2, .5; .8, .5; 1, 0"/>
                                        <p:tgtEl>
                                          <p:spTgt spid="19">
                                            <p:txEl>
                                              <p:pRg st="3" end="3"/>
                                            </p:txEl>
                                          </p:spTgt>
                                        </p:tgtEl>
                                      </p:cBhvr>
                                    </p:animEffect>
                                    <p:animScale>
                                      <p:cBhvr>
                                        <p:cTn id="34" dur="250" autoRev="1" fill="hold"/>
                                        <p:tgtEl>
                                          <p:spTgt spid="19">
                                            <p:txEl>
                                              <p:pRg st="3" end="3"/>
                                            </p:txEl>
                                          </p:spTgt>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9">
                                            <p:txEl>
                                              <p:pRg st="6" end="6"/>
                                            </p:txEl>
                                          </p:spTgt>
                                        </p:tgtEl>
                                      </p:cBhvr>
                                    </p:animEffect>
                                    <p:animScale>
                                      <p:cBhvr>
                                        <p:cTn id="39" dur="250" autoRev="1" fill="hold"/>
                                        <p:tgtEl>
                                          <p:spTgt spid="19">
                                            <p:txEl>
                                              <p:pRg st="6" end="6"/>
                                            </p:txEl>
                                          </p:spTgt>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nodeType="clickEffect">
                                  <p:stCondLst>
                                    <p:cond delay="0"/>
                                  </p:stCondLst>
                                  <p:childTnLst>
                                    <p:animEffect transition="out" filter="fade">
                                      <p:cBhvr>
                                        <p:cTn id="51" dur="500" tmFilter="0, 0; .2, .5; .8, .5; 1, 0"/>
                                        <p:tgtEl>
                                          <p:spTgt spid="19">
                                            <p:txEl>
                                              <p:pRg st="8" end="8"/>
                                            </p:txEl>
                                          </p:spTgt>
                                        </p:tgtEl>
                                      </p:cBhvr>
                                    </p:animEffect>
                                    <p:animScale>
                                      <p:cBhvr>
                                        <p:cTn id="52" dur="250" autoRev="1" fill="hold"/>
                                        <p:tgtEl>
                                          <p:spTgt spid="19">
                                            <p:txEl>
                                              <p:pRg st="8" end="8"/>
                                            </p:txEl>
                                          </p:spTgt>
                                        </p:tgtEl>
                                      </p:cBhvr>
                                      <p:by x="105000" y="105000"/>
                                    </p:animScale>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grpId="1" nodeType="clickEffect">
                                  <p:stCondLst>
                                    <p:cond delay="0"/>
                                  </p:stCondLst>
                                  <p:childTnLst>
                                    <p:animEffect transition="out" filter="wipe(down)">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par>
                                <p:cTn id="58" presetID="22" presetClass="exit" presetSubtype="4" fill="hold" nodeType="withEffect">
                                  <p:stCondLst>
                                    <p:cond delay="0"/>
                                  </p:stCondLst>
                                  <p:childTnLst>
                                    <p:animEffect transition="out" filter="wipe(down)">
                                      <p:cBhvr>
                                        <p:cTn id="59" dur="500"/>
                                        <p:tgtEl>
                                          <p:spTgt spid="23"/>
                                        </p:tgtEl>
                                      </p:cBhvr>
                                    </p:animEffect>
                                    <p:set>
                                      <p:cBhvr>
                                        <p:cTn id="60" dur="1" fill="hold">
                                          <p:stCondLst>
                                            <p:cond delay="499"/>
                                          </p:stCondLst>
                                        </p:cTn>
                                        <p:tgtEl>
                                          <p:spTgt spid="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6" presetClass="emph" presetSubtype="0" fill="hold" nodeType="clickEffect">
                                  <p:stCondLst>
                                    <p:cond delay="0"/>
                                  </p:stCondLst>
                                  <p:childTnLst>
                                    <p:animEffect transition="out" filter="fade">
                                      <p:cBhvr>
                                        <p:cTn id="64" dur="500" tmFilter="0, 0; .2, .5; .8, .5; 1, 0"/>
                                        <p:tgtEl>
                                          <p:spTgt spid="19">
                                            <p:txEl>
                                              <p:pRg st="3" end="3"/>
                                            </p:txEl>
                                          </p:spTgt>
                                        </p:tgtEl>
                                      </p:cBhvr>
                                    </p:animEffect>
                                    <p:animScale>
                                      <p:cBhvr>
                                        <p:cTn id="65" dur="250" autoRev="1" fill="hold"/>
                                        <p:tgtEl>
                                          <p:spTgt spid="19">
                                            <p:txEl>
                                              <p:pRg st="3" end="3"/>
                                            </p:txEl>
                                          </p:spTgt>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nodeType="clickEffect">
                                  <p:stCondLst>
                                    <p:cond delay="0"/>
                                  </p:stCondLst>
                                  <p:childTnLst>
                                    <p:animEffect transition="out" filter="fade">
                                      <p:cBhvr>
                                        <p:cTn id="73" dur="500" tmFilter="0, 0; .2, .5; .8, .5; 1, 0"/>
                                        <p:tgtEl>
                                          <p:spTgt spid="19">
                                            <p:txEl>
                                              <p:pRg st="4" end="4"/>
                                            </p:txEl>
                                          </p:spTgt>
                                        </p:tgtEl>
                                      </p:cBhvr>
                                    </p:animEffect>
                                    <p:animScale>
                                      <p:cBhvr>
                                        <p:cTn id="74" dur="250" autoRev="1" fill="hold"/>
                                        <p:tgtEl>
                                          <p:spTgt spid="19">
                                            <p:txEl>
                                              <p:pRg st="4" end="4"/>
                                            </p:txEl>
                                          </p:spTgt>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22" presetClass="exit" presetSubtype="4" fill="hold" grpId="1" nodeType="clickEffect">
                                  <p:stCondLst>
                                    <p:cond delay="0"/>
                                  </p:stCondLst>
                                  <p:childTnLst>
                                    <p:animEffect transition="out" filter="wipe(down)">
                                      <p:cBhvr>
                                        <p:cTn id="78" dur="500"/>
                                        <p:tgtEl>
                                          <p:spTgt spid="21"/>
                                        </p:tgtEl>
                                      </p:cBhvr>
                                    </p:animEffect>
                                    <p:set>
                                      <p:cBhvr>
                                        <p:cTn id="79" dur="1" fill="hold">
                                          <p:stCondLst>
                                            <p:cond delay="499"/>
                                          </p:stCondLst>
                                        </p:cTn>
                                        <p:tgtEl>
                                          <p:spTgt spid="21"/>
                                        </p:tgtEl>
                                        <p:attrNameLst>
                                          <p:attrName>style.visibility</p:attrName>
                                        </p:attrNameLst>
                                      </p:cBhvr>
                                      <p:to>
                                        <p:strVal val="hidden"/>
                                      </p:to>
                                    </p:set>
                                  </p:childTnLst>
                                </p:cTn>
                              </p:par>
                              <p:par>
                                <p:cTn id="80" presetID="22" presetClass="exit" presetSubtype="4" fill="hold" grpId="1" nodeType="withEffect">
                                  <p:stCondLst>
                                    <p:cond delay="0"/>
                                  </p:stCondLst>
                                  <p:childTnLst>
                                    <p:animEffect transition="out" filter="wipe(down)">
                                      <p:cBhvr>
                                        <p:cTn id="81" dur="500"/>
                                        <p:tgtEl>
                                          <p:spTgt spid="22"/>
                                        </p:tgtEl>
                                      </p:cBhvr>
                                    </p:animEffect>
                                    <p:set>
                                      <p:cBhvr>
                                        <p:cTn id="82" dur="1" fill="hold">
                                          <p:stCondLst>
                                            <p:cond delay="499"/>
                                          </p:stCondLst>
                                        </p:cTn>
                                        <p:tgtEl>
                                          <p:spTgt spid="22"/>
                                        </p:tgtEl>
                                        <p:attrNameLst>
                                          <p:attrName>style.visibility</p:attrName>
                                        </p:attrNameLst>
                                      </p:cBhvr>
                                      <p:to>
                                        <p:strVal val="hidden"/>
                                      </p:to>
                                    </p:set>
                                  </p:childTnLst>
                                </p:cTn>
                              </p:par>
                              <p:par>
                                <p:cTn id="83" presetID="22" presetClass="exit" presetSubtype="4" fill="hold" nodeType="withEffect">
                                  <p:stCondLst>
                                    <p:cond delay="0"/>
                                  </p:stCondLst>
                                  <p:childTnLst>
                                    <p:animEffect transition="out" filter="wipe(down)">
                                      <p:cBhvr>
                                        <p:cTn id="84" dur="500"/>
                                        <p:tgtEl>
                                          <p:spTgt spid="2"/>
                                        </p:tgtEl>
                                      </p:cBhvr>
                                    </p:animEffect>
                                    <p:set>
                                      <p:cBhvr>
                                        <p:cTn id="85" dur="1" fill="hold">
                                          <p:stCondLst>
                                            <p:cond delay="499"/>
                                          </p:stCondLst>
                                        </p:cTn>
                                        <p:tgtEl>
                                          <p:spTgt spid="2"/>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6" presetClass="emph" presetSubtype="0" fill="hold" nodeType="clickEffect">
                                  <p:stCondLst>
                                    <p:cond delay="0"/>
                                  </p:stCondLst>
                                  <p:childTnLst>
                                    <p:animEffect transition="out" filter="fade">
                                      <p:cBhvr>
                                        <p:cTn id="89" dur="500" tmFilter="0, 0; .2, .5; .8, .5; 1, 0"/>
                                        <p:tgtEl>
                                          <p:spTgt spid="19">
                                            <p:txEl>
                                              <p:pRg st="12" end="12"/>
                                            </p:txEl>
                                          </p:spTgt>
                                        </p:tgtEl>
                                      </p:cBhvr>
                                    </p:animEffect>
                                    <p:animScale>
                                      <p:cBhvr>
                                        <p:cTn id="90" dur="250" autoRev="1" fill="hold"/>
                                        <p:tgtEl>
                                          <p:spTgt spid="19">
                                            <p:txEl>
                                              <p:pRg st="12" end="12"/>
                                            </p:txEl>
                                          </p:spTgt>
                                        </p:tgtEl>
                                      </p:cBhvr>
                                      <p:by x="105000" y="105000"/>
                                    </p:animScale>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6" presetClass="emph" presetSubtype="0" fill="hold" nodeType="clickEffect">
                                  <p:stCondLst>
                                    <p:cond delay="0"/>
                                  </p:stCondLst>
                                  <p:childTnLst>
                                    <p:animEffect transition="out" filter="fade">
                                      <p:cBhvr>
                                        <p:cTn id="98" dur="500" tmFilter="0, 0; .2, .5; .8, .5; 1, 0"/>
                                        <p:tgtEl>
                                          <p:spTgt spid="19">
                                            <p:txEl>
                                              <p:pRg st="13" end="13"/>
                                            </p:txEl>
                                          </p:spTgt>
                                        </p:tgtEl>
                                      </p:cBhvr>
                                    </p:animEffect>
                                    <p:animScale>
                                      <p:cBhvr>
                                        <p:cTn id="99" dur="250" autoRev="1" fill="hold"/>
                                        <p:tgtEl>
                                          <p:spTgt spid="19">
                                            <p:txEl>
                                              <p:pRg st="13" end="13"/>
                                            </p:txEl>
                                          </p:spTgt>
                                        </p:tgtEl>
                                      </p:cBhvr>
                                      <p:by x="105000" y="105000"/>
                                    </p:animScale>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3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xit" presetSubtype="4" fill="hold" grpId="1" nodeType="clickEffect">
                                  <p:stCondLst>
                                    <p:cond delay="0"/>
                                  </p:stCondLst>
                                  <p:childTnLst>
                                    <p:animEffect transition="out" filter="wipe(down)">
                                      <p:cBhvr>
                                        <p:cTn id="107" dur="500"/>
                                        <p:tgtEl>
                                          <p:spTgt spid="30"/>
                                        </p:tgtEl>
                                      </p:cBhvr>
                                    </p:animEffect>
                                    <p:set>
                                      <p:cBhvr>
                                        <p:cTn id="108" dur="1" fill="hold">
                                          <p:stCondLst>
                                            <p:cond delay="499"/>
                                          </p:stCondLst>
                                        </p:cTn>
                                        <p:tgtEl>
                                          <p:spTgt spid="30"/>
                                        </p:tgtEl>
                                        <p:attrNameLst>
                                          <p:attrName>style.visibility</p:attrName>
                                        </p:attrNameLst>
                                      </p:cBhvr>
                                      <p:to>
                                        <p:strVal val="hidden"/>
                                      </p:to>
                                    </p:set>
                                  </p:childTnLst>
                                </p:cTn>
                              </p:par>
                              <p:par>
                                <p:cTn id="109" presetID="22" presetClass="exit" presetSubtype="4" fill="hold" nodeType="withEffect">
                                  <p:stCondLst>
                                    <p:cond delay="0"/>
                                  </p:stCondLst>
                                  <p:childTnLst>
                                    <p:animEffect transition="out" filter="wipe(down)">
                                      <p:cBhvr>
                                        <p:cTn id="110" dur="500"/>
                                        <p:tgtEl>
                                          <p:spTgt spid="10"/>
                                        </p:tgtEl>
                                      </p:cBhvr>
                                    </p:animEffect>
                                    <p:set>
                                      <p:cBhvr>
                                        <p:cTn id="111" dur="1" fill="hold">
                                          <p:stCondLst>
                                            <p:cond delay="499"/>
                                          </p:stCondLst>
                                        </p:cTn>
                                        <p:tgtEl>
                                          <p:spTgt spid="10"/>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9" grpId="0" animBg="1"/>
      <p:bldP spid="29" grpId="1" animBg="1"/>
      <p:bldP spid="30" grpId="0" animBg="1"/>
      <p:bldP spid="30" grpId="1" animBg="1"/>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982292" y="3007254"/>
            <a:ext cx="9938244" cy="860425"/>
          </a:xfrm>
          <a:prstGeom prst="rect">
            <a:avLst/>
          </a:prstGeom>
          <a:noFill/>
          <a:ln w="9525">
            <a:noFill/>
            <a:miter lim="800000"/>
          </a:ln>
          <a:effectLst/>
        </p:spPr>
        <p:txBody>
          <a:bodyPr wrap="square">
            <a:spAutoFit/>
          </a:bodyPr>
          <a:lstStyle/>
          <a:p>
            <a:pPr algn="l">
              <a:lnSpc>
                <a:spcPts val="3000"/>
              </a:lnSpc>
              <a:spcBef>
                <a:spcPts val="0"/>
              </a:spcBef>
            </a:pP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在定义一个过程或函数时，出现直接或者间接调用自己的成分，称之为</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递归</a:t>
            </a: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 Box 3" descr="粉色面巾纸"/>
          <p:cNvSpPr txBox="1">
            <a:spLocks noChangeArrowheads="1"/>
          </p:cNvSpPr>
          <p:nvPr/>
        </p:nvSpPr>
        <p:spPr bwMode="auto">
          <a:xfrm>
            <a:off x="623392" y="2060848"/>
            <a:ext cx="3470634" cy="574040"/>
          </a:xfrm>
          <a:prstGeom prst="rect">
            <a:avLst/>
          </a:prstGeom>
          <a:solidFill>
            <a:srgbClr val="FC9A48"/>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3"/>
          </a:lnRef>
          <a:fillRef idx="2">
            <a:schemeClr val="accent3"/>
          </a:fillRef>
          <a:effectRef idx="1">
            <a:schemeClr val="accent3"/>
          </a:effectRef>
          <a:fontRef idx="minor">
            <a:schemeClr val="dk1"/>
          </a:fontRef>
        </p:style>
        <p:txBody>
          <a:bodyPr wrap="square" tIns="72000" bIns="7200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spcBef>
                <a:spcPct val="50000"/>
              </a:spcBef>
            </a:pPr>
            <a:r>
              <a:rPr lang="en-US" altLang="zh-CN"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5.1.1 </a:t>
            </a:r>
            <a:r>
              <a:rPr lang="zh-CN" altLang="en-US"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递归的定义</a:t>
            </a:r>
            <a:endParaRPr lang="zh-CN" altLang="en-US"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5"/>
          <p:cNvSpPr txBox="1"/>
          <p:nvPr/>
        </p:nvSpPr>
        <p:spPr>
          <a:xfrm>
            <a:off x="1696671" y="4042141"/>
            <a:ext cx="6912061" cy="860425"/>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rtlCol="0">
            <a:spAutoFit/>
          </a:bodyPr>
          <a:lstStyle/>
          <a:p>
            <a:pPr marL="457200" indent="-457200" algn="l">
              <a:lnSpc>
                <a:spcPts val="3000"/>
              </a:lnSpc>
              <a:spcBef>
                <a:spcPts val="0"/>
              </a:spcBef>
              <a:buBlip>
                <a:blip r:embed="rId1"/>
              </a:buBlip>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若直接调用自己，称之为</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直接递归</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3000"/>
              </a:lnSpc>
              <a:spcBef>
                <a:spcPts val="0"/>
              </a:spcBef>
              <a:buBlip>
                <a:blip r:embed="rId1"/>
              </a:buBlip>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若间接调用自己，称之为</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间接递归</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6" descr="羊皮纸"/>
          <p:cNvSpPr txBox="1">
            <a:spLocks noChangeArrowheads="1"/>
          </p:cNvSpPr>
          <p:nvPr/>
        </p:nvSpPr>
        <p:spPr bwMode="auto">
          <a:xfrm>
            <a:off x="3863752" y="980729"/>
            <a:ext cx="4522254" cy="645160"/>
          </a:xfrm>
          <a:prstGeom prst="rect">
            <a:avLst/>
          </a:prstGeom>
          <a:solidFill>
            <a:srgbClr val="FC9A48"/>
          </a:solidFill>
        </p:spPr>
        <p:style>
          <a:lnRef idx="1">
            <a:schemeClr val="accent4"/>
          </a:lnRef>
          <a:fillRef idx="2">
            <a:schemeClr val="accent4"/>
          </a:fillRef>
          <a:effectRef idx="1">
            <a:schemeClr val="accent4"/>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ct val="50000"/>
              </a:spcBef>
            </a:pPr>
            <a:r>
              <a:rPr lang="en-US" altLang="zh-CN"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  5.1 </a:t>
            </a:r>
            <a:r>
              <a:rPr lang="zh-CN" altLang="en-US"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什么是递归</a:t>
            </a:r>
            <a:endParaRPr lang="zh-CN" altLang="en-US"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8733" y="4005064"/>
            <a:ext cx="2815859" cy="2815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3" descr="粉色面巾纸"/>
          <p:cNvSpPr txBox="1">
            <a:spLocks noChangeArrowheads="1"/>
          </p:cNvSpPr>
          <p:nvPr/>
        </p:nvSpPr>
        <p:spPr bwMode="auto">
          <a:xfrm>
            <a:off x="335360" y="1167136"/>
            <a:ext cx="4864624" cy="583565"/>
          </a:xfrm>
          <a:prstGeom prst="rect">
            <a:avLst/>
          </a:prstGeom>
          <a:solidFill>
            <a:srgbClr val="FC9A48"/>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3"/>
          </a:lnRef>
          <a:fillRef idx="2">
            <a:schemeClr val="accent3"/>
          </a:fillRef>
          <a:effectRef idx="1">
            <a:schemeClr val="accent3"/>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spcBef>
                <a:spcPct val="50000"/>
              </a:spcBef>
            </a:pPr>
            <a:r>
              <a:rPr lang="en-US" altLang="zh-CN"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5.2.2  </a:t>
            </a:r>
            <a:r>
              <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递归函数的实现</a:t>
            </a:r>
            <a:endPar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TextBox 4"/>
          <p:cNvSpPr txBox="1"/>
          <p:nvPr/>
        </p:nvSpPr>
        <p:spPr>
          <a:xfrm>
            <a:off x="2279576" y="3573016"/>
            <a:ext cx="8280920" cy="2369820"/>
          </a:xfrm>
          <a:prstGeom prst="rect">
            <a:avLst/>
          </a:prstGeom>
          <a:noFill/>
        </p:spPr>
        <p:style>
          <a:lnRef idx="3">
            <a:schemeClr val="lt1"/>
          </a:lnRef>
          <a:fillRef idx="1">
            <a:schemeClr val="accent6"/>
          </a:fillRef>
          <a:effectRef idx="1">
            <a:schemeClr val="accent6"/>
          </a:effectRef>
          <a:fontRef idx="minor">
            <a:schemeClr val="lt1"/>
          </a:fontRef>
        </p:style>
        <p:txBody>
          <a:bodyPr wrap="square" lIns="180000" tIns="108000" bIns="108000" rtlCol="0">
            <a:spAutoFit/>
          </a:bodyPr>
          <a:lstStyle/>
          <a:p>
            <a:pPr marL="457200" indent="-457200" algn="l">
              <a:lnSpc>
                <a:spcPts val="2800"/>
              </a:lnSpc>
              <a:buBlip>
                <a:blip r:embed="rId1"/>
              </a:buBlip>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递归是函数调用的一种特殊情况，即它是调用自身代码。</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buBlip>
                <a:blip r:embed="rId1"/>
              </a:buBlip>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可以把每一次递归调用理解成调用自身代码的一个复制件。由于每次调用时，它的参数和局部变量可能不相同，因而也就保证了各个复制件执行时的独立性。</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548680"/>
            <a:ext cx="12385376" cy="685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3"/>
          <p:cNvGrpSpPr/>
          <p:nvPr/>
        </p:nvGrpSpPr>
        <p:grpSpPr>
          <a:xfrm>
            <a:off x="5810248" y="3218522"/>
            <a:ext cx="4317812" cy="864000"/>
            <a:chOff x="4286248" y="2630111"/>
            <a:chExt cx="4317812" cy="864000"/>
          </a:xfrm>
        </p:grpSpPr>
        <p:sp>
          <p:nvSpPr>
            <p:cNvPr id="3" name="矩形 2"/>
            <p:cNvSpPr/>
            <p:nvPr/>
          </p:nvSpPr>
          <p:spPr>
            <a:xfrm>
              <a:off x="4286248" y="2630111"/>
              <a:ext cx="3000396" cy="864000"/>
            </a:xfrm>
            <a:prstGeom prst="rect">
              <a:avLst/>
            </a:prstGeom>
            <a:solidFill>
              <a:schemeClr val="bg1"/>
            </a:solidFill>
            <a:ln>
              <a:solidFill>
                <a:srgbClr val="FC9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onsolas" panose="020B0609020204030204" pitchFamily="49" charset="0"/>
                <a:cs typeface="Consolas" panose="020B0609020204030204" pitchFamily="49" charset="0"/>
              </a:endParaRPr>
            </a:p>
          </p:txBody>
        </p:sp>
        <p:sp>
          <p:nvSpPr>
            <p:cNvPr id="4" name="TextBox 11"/>
            <p:cNvSpPr txBox="1"/>
            <p:nvPr/>
          </p:nvSpPr>
          <p:spPr>
            <a:xfrm>
              <a:off x="4357686" y="2779731"/>
              <a:ext cx="357190" cy="429895"/>
            </a:xfrm>
            <a:prstGeom prst="rect">
              <a:avLst/>
            </a:prstGeom>
            <a:noFill/>
          </p:spPr>
          <p:txBody>
            <a:bodyPr wrap="square" rtlCol="0">
              <a:spAutoFit/>
            </a:bodyPr>
            <a:lstStyle/>
            <a:p>
              <a:pPr algn="l"/>
              <a:r>
                <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25"/>
            <p:cNvSpPr txBox="1"/>
            <p:nvPr/>
          </p:nvSpPr>
          <p:spPr>
            <a:xfrm>
              <a:off x="7675366" y="2852647"/>
              <a:ext cx="928694" cy="368300"/>
            </a:xfrm>
            <a:prstGeom prst="rect">
              <a:avLst/>
            </a:prstGeom>
            <a:noFill/>
          </p:spPr>
          <p:txBody>
            <a:bodyPr wrap="square" rtlCol="0">
              <a:spAutoFit/>
            </a:bodyPr>
            <a:lstStyle/>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栈帧</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6" name="直接箭头连接符 5"/>
            <p:cNvCxnSpPr/>
            <p:nvPr/>
          </p:nvCxnSpPr>
          <p:spPr>
            <a:xfrm rot="10800000">
              <a:off x="7358082" y="3042848"/>
              <a:ext cx="35719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786314" y="2779731"/>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TextBox 39"/>
            <p:cNvSpPr txBox="1"/>
            <p:nvPr/>
          </p:nvSpPr>
          <p:spPr>
            <a:xfrm>
              <a:off x="5643570" y="2779731"/>
              <a:ext cx="714380" cy="398780"/>
            </a:xfrm>
            <a:prstGeom prst="rect">
              <a:avLst/>
            </a:prstGeom>
            <a:noFill/>
          </p:spPr>
          <p:txBody>
            <a:bodyPr wrap="square" rtlCol="0">
              <a:spAutoFit/>
            </a:bodyPr>
            <a:lstStyle/>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矩形 8"/>
            <p:cNvSpPr/>
            <p:nvPr/>
          </p:nvSpPr>
          <p:spPr>
            <a:xfrm>
              <a:off x="6286512" y="2779731"/>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rgbClr val="C00000"/>
                </a:solidFill>
                <a:latin typeface="Consolas" panose="020B0609020204030204" pitchFamily="49" charset="0"/>
                <a:cs typeface="Consolas" panose="020B0609020204030204" pitchFamily="49" charset="0"/>
              </a:endParaRPr>
            </a:p>
          </p:txBody>
        </p:sp>
      </p:grpSp>
      <p:grpSp>
        <p:nvGrpSpPr>
          <p:cNvPr id="10" name="组合 30"/>
          <p:cNvGrpSpPr/>
          <p:nvPr/>
        </p:nvGrpSpPr>
        <p:grpSpPr>
          <a:xfrm>
            <a:off x="5810248" y="4075778"/>
            <a:ext cx="4317812" cy="864000"/>
            <a:chOff x="4286248" y="2993628"/>
            <a:chExt cx="4317812" cy="864000"/>
          </a:xfrm>
        </p:grpSpPr>
        <p:sp>
          <p:nvSpPr>
            <p:cNvPr id="11" name="矩形 10"/>
            <p:cNvSpPr/>
            <p:nvPr/>
          </p:nvSpPr>
          <p:spPr>
            <a:xfrm>
              <a:off x="4286248" y="2993628"/>
              <a:ext cx="3000396" cy="864000"/>
            </a:xfrm>
            <a:prstGeom prst="rect">
              <a:avLst/>
            </a:prstGeom>
            <a:solidFill>
              <a:schemeClr val="bg1"/>
            </a:solidFill>
            <a:ln>
              <a:solidFill>
                <a:srgbClr val="FC9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onsolas" panose="020B0609020204030204" pitchFamily="49" charset="0"/>
                <a:cs typeface="Consolas" panose="020B0609020204030204" pitchFamily="49" charset="0"/>
              </a:endParaRPr>
            </a:p>
          </p:txBody>
        </p:sp>
        <p:sp>
          <p:nvSpPr>
            <p:cNvPr id="12" name="TextBox 7"/>
            <p:cNvSpPr txBox="1"/>
            <p:nvPr/>
          </p:nvSpPr>
          <p:spPr>
            <a:xfrm>
              <a:off x="4357686" y="3143248"/>
              <a:ext cx="357190" cy="429895"/>
            </a:xfrm>
            <a:prstGeom prst="rect">
              <a:avLst/>
            </a:prstGeom>
            <a:noFill/>
          </p:spPr>
          <p:txBody>
            <a:bodyPr wrap="square" rtlCol="0">
              <a:spAutoFit/>
            </a:bodyPr>
            <a:lstStyle/>
            <a:p>
              <a:pPr algn="l"/>
              <a:r>
                <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矩形 12"/>
            <p:cNvSpPr/>
            <p:nvPr/>
          </p:nvSpPr>
          <p:spPr>
            <a:xfrm>
              <a:off x="4786314" y="3143248"/>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Box 9"/>
            <p:cNvSpPr txBox="1"/>
            <p:nvPr/>
          </p:nvSpPr>
          <p:spPr>
            <a:xfrm>
              <a:off x="5786446" y="3143248"/>
              <a:ext cx="357190" cy="429895"/>
            </a:xfrm>
            <a:prstGeom prst="rect">
              <a:avLst/>
            </a:prstGeom>
            <a:noFill/>
          </p:spPr>
          <p:txBody>
            <a:bodyPr wrap="square" rtlCol="0">
              <a:spAutoFit/>
            </a:bodyPr>
            <a:lstStyle/>
            <a:p>
              <a:pPr algn="l"/>
              <a:r>
                <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矩形 14"/>
            <p:cNvSpPr/>
            <p:nvPr/>
          </p:nvSpPr>
          <p:spPr>
            <a:xfrm>
              <a:off x="6286512" y="3143248"/>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rgbClr val="C00000"/>
                </a:solidFill>
                <a:latin typeface="Consolas" panose="020B0609020204030204" pitchFamily="49" charset="0"/>
                <a:cs typeface="Consolas" panose="020B0609020204030204" pitchFamily="49" charset="0"/>
              </a:endParaRPr>
            </a:p>
          </p:txBody>
        </p:sp>
        <p:sp>
          <p:nvSpPr>
            <p:cNvPr id="16" name="TextBox 35"/>
            <p:cNvSpPr txBox="1"/>
            <p:nvPr/>
          </p:nvSpPr>
          <p:spPr>
            <a:xfrm>
              <a:off x="7675366" y="3238799"/>
              <a:ext cx="928694" cy="368300"/>
            </a:xfrm>
            <a:prstGeom prst="rect">
              <a:avLst/>
            </a:prstGeom>
            <a:noFill/>
          </p:spPr>
          <p:txBody>
            <a:bodyPr wrap="square" rtlCol="0">
              <a:spAutoFit/>
            </a:bodyPr>
            <a:lstStyle/>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栈帧</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7" name="直接箭头连接符 16"/>
            <p:cNvCxnSpPr/>
            <p:nvPr/>
          </p:nvCxnSpPr>
          <p:spPr>
            <a:xfrm rot="10800000">
              <a:off x="7358082" y="3429000"/>
              <a:ext cx="35719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8" name="TextBox 3"/>
          <p:cNvSpPr txBox="1"/>
          <p:nvPr/>
        </p:nvSpPr>
        <p:spPr>
          <a:xfrm>
            <a:off x="335360" y="900009"/>
            <a:ext cx="1214446" cy="583565"/>
          </a:xfrm>
          <a:prstGeom prst="rect">
            <a:avLst/>
          </a:prstGeom>
          <a:noFill/>
        </p:spPr>
        <p:txBody>
          <a:bodyPr wrap="square" rtlCol="0">
            <a:spAutoFit/>
          </a:bodyPr>
          <a:lstStyle/>
          <a:p>
            <a:pPr algn="l"/>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4"/>
          <p:cNvSpPr txBox="1"/>
          <p:nvPr/>
        </p:nvSpPr>
        <p:spPr>
          <a:xfrm>
            <a:off x="1559496" y="1398017"/>
            <a:ext cx="3357586" cy="4754880"/>
          </a:xfrm>
          <a:prstGeom prst="rect">
            <a:avLst/>
          </a:prstGeom>
          <a:solidFill>
            <a:schemeClr val="accent6">
              <a:lumMod val="20000"/>
              <a:lumOff val="80000"/>
            </a:schemeClr>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lIns="180000" tIns="144000" bIns="180000" rtlCol="0">
            <a:spAutoFit/>
          </a:bodyPr>
          <a:lstStyle/>
          <a:p>
            <a:pPr algn="l">
              <a:lnSpc>
                <a:spcPct val="10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(n==1)</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1;</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(n-1)*n;</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a=3</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(“b=%d\n”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b);</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Box 5"/>
          <p:cNvSpPr txBox="1"/>
          <p:nvPr/>
        </p:nvSpPr>
        <p:spPr>
          <a:xfrm>
            <a:off x="5953124" y="868650"/>
            <a:ext cx="1928826"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执行过程：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矩形 20"/>
          <p:cNvSpPr/>
          <p:nvPr/>
        </p:nvSpPr>
        <p:spPr>
          <a:xfrm>
            <a:off x="7810512" y="4225398"/>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2" name="组合 39"/>
          <p:cNvGrpSpPr/>
          <p:nvPr/>
        </p:nvGrpSpPr>
        <p:grpSpPr>
          <a:xfrm>
            <a:off x="6524628" y="5055944"/>
            <a:ext cx="2000264" cy="1113160"/>
            <a:chOff x="5000628" y="4071942"/>
            <a:chExt cx="2000264" cy="1113160"/>
          </a:xfrm>
        </p:grpSpPr>
        <p:sp>
          <p:nvSpPr>
            <p:cNvPr id="23" name="下箭头 36"/>
            <p:cNvSpPr/>
            <p:nvPr/>
          </p:nvSpPr>
          <p:spPr>
            <a:xfrm>
              <a:off x="5786446" y="4071942"/>
              <a:ext cx="285752" cy="571504"/>
            </a:xfrm>
            <a:prstGeom prst="downArrow">
              <a:avLst/>
            </a:prstGeom>
            <a:solidFill>
              <a:srgbClr val="C00000"/>
            </a:solidFill>
            <a:ln>
              <a:solidFill>
                <a:srgbClr val="C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sz="2000" dirty="0">
                <a:latin typeface="Consolas" panose="020B0609020204030204" pitchFamily="49" charset="0"/>
                <a:ea typeface="仿宋" panose="02010609060101010101" pitchFamily="49" charset="-122"/>
                <a:cs typeface="Consolas" panose="020B0609020204030204" pitchFamily="49" charset="0"/>
              </a:endParaRPr>
            </a:p>
          </p:txBody>
        </p:sp>
        <p:sp>
          <p:nvSpPr>
            <p:cNvPr id="24" name="TextBox 38"/>
            <p:cNvSpPr txBox="1"/>
            <p:nvPr/>
          </p:nvSpPr>
          <p:spPr>
            <a:xfrm>
              <a:off x="5000628" y="4786322"/>
              <a:ext cx="2000264"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屏幕输出</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b=6</a:t>
              </a:r>
              <a:endPar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25" name="TextBox 41"/>
          <p:cNvSpPr txBox="1"/>
          <p:nvPr/>
        </p:nvSpPr>
        <p:spPr>
          <a:xfrm>
            <a:off x="6667504" y="6413266"/>
            <a:ext cx="1928826"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程序执行完毕</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矩形 25"/>
          <p:cNvSpPr/>
          <p:nvPr/>
        </p:nvSpPr>
        <p:spPr>
          <a:xfrm>
            <a:off x="7810512" y="3368142"/>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rPr>
              <a:t>6</a:t>
            </a:r>
            <a:endPar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7" name="组合 44"/>
          <p:cNvGrpSpPr/>
          <p:nvPr/>
        </p:nvGrpSpPr>
        <p:grpSpPr>
          <a:xfrm>
            <a:off x="5810248" y="2367593"/>
            <a:ext cx="4317812" cy="864000"/>
            <a:chOff x="4286248" y="2630111"/>
            <a:chExt cx="4317812" cy="864000"/>
          </a:xfrm>
        </p:grpSpPr>
        <p:sp>
          <p:nvSpPr>
            <p:cNvPr id="28" name="矩形 27"/>
            <p:cNvSpPr/>
            <p:nvPr/>
          </p:nvSpPr>
          <p:spPr>
            <a:xfrm>
              <a:off x="4286248" y="2630111"/>
              <a:ext cx="3000396" cy="864000"/>
            </a:xfrm>
            <a:prstGeom prst="rect">
              <a:avLst/>
            </a:prstGeom>
            <a:solidFill>
              <a:schemeClr val="bg1"/>
            </a:solidFill>
            <a:ln>
              <a:solidFill>
                <a:srgbClr val="FC9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onsolas" panose="020B0609020204030204" pitchFamily="49" charset="0"/>
                <a:cs typeface="Consolas" panose="020B0609020204030204" pitchFamily="49" charset="0"/>
              </a:endParaRPr>
            </a:p>
          </p:txBody>
        </p:sp>
        <p:sp>
          <p:nvSpPr>
            <p:cNvPr id="29" name="TextBox 46"/>
            <p:cNvSpPr txBox="1"/>
            <p:nvPr/>
          </p:nvSpPr>
          <p:spPr>
            <a:xfrm>
              <a:off x="4357686" y="2779731"/>
              <a:ext cx="357190" cy="429895"/>
            </a:xfrm>
            <a:prstGeom prst="rect">
              <a:avLst/>
            </a:prstGeom>
            <a:noFill/>
          </p:spPr>
          <p:txBody>
            <a:bodyPr wrap="square" rtlCol="0">
              <a:spAutoFit/>
            </a:bodyPr>
            <a:lstStyle/>
            <a:p>
              <a:pPr algn="l"/>
              <a:r>
                <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0" name="TextBox 47"/>
            <p:cNvSpPr txBox="1"/>
            <p:nvPr/>
          </p:nvSpPr>
          <p:spPr>
            <a:xfrm>
              <a:off x="7675366" y="2862172"/>
              <a:ext cx="928694" cy="368300"/>
            </a:xfrm>
            <a:prstGeom prst="rect">
              <a:avLst/>
            </a:prstGeom>
            <a:noFill/>
          </p:spPr>
          <p:txBody>
            <a:bodyPr wrap="square" rtlCol="0">
              <a:spAutoFit/>
            </a:bodyPr>
            <a:lstStyle/>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栈帧</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1" name="直接箭头连接符 30"/>
            <p:cNvCxnSpPr/>
            <p:nvPr/>
          </p:nvCxnSpPr>
          <p:spPr>
            <a:xfrm rot="10800000">
              <a:off x="7358082" y="3042848"/>
              <a:ext cx="35719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786314" y="2779731"/>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TextBox 50"/>
            <p:cNvSpPr txBox="1"/>
            <p:nvPr/>
          </p:nvSpPr>
          <p:spPr>
            <a:xfrm>
              <a:off x="5643570" y="2779731"/>
              <a:ext cx="714380" cy="398780"/>
            </a:xfrm>
            <a:prstGeom prst="rect">
              <a:avLst/>
            </a:prstGeom>
            <a:noFill/>
          </p:spPr>
          <p:txBody>
            <a:bodyPr wrap="square" rtlCol="0">
              <a:spAutoFit/>
            </a:bodyPr>
            <a:lstStyle/>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矩形 33"/>
            <p:cNvSpPr/>
            <p:nvPr/>
          </p:nvSpPr>
          <p:spPr>
            <a:xfrm>
              <a:off x="6286512" y="2779731"/>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rgbClr val="C00000"/>
                </a:solidFill>
                <a:latin typeface="Consolas" panose="020B0609020204030204" pitchFamily="49" charset="0"/>
                <a:cs typeface="Consolas" panose="020B0609020204030204" pitchFamily="49" charset="0"/>
              </a:endParaRPr>
            </a:p>
          </p:txBody>
        </p:sp>
      </p:grpSp>
      <p:grpSp>
        <p:nvGrpSpPr>
          <p:cNvPr id="35" name="组合 52"/>
          <p:cNvGrpSpPr/>
          <p:nvPr/>
        </p:nvGrpSpPr>
        <p:grpSpPr>
          <a:xfrm>
            <a:off x="5810248" y="1510337"/>
            <a:ext cx="4317812" cy="864000"/>
            <a:chOff x="4286248" y="2630111"/>
            <a:chExt cx="4317812" cy="864000"/>
          </a:xfrm>
        </p:grpSpPr>
        <p:sp>
          <p:nvSpPr>
            <p:cNvPr id="36" name="矩形 35"/>
            <p:cNvSpPr/>
            <p:nvPr/>
          </p:nvSpPr>
          <p:spPr>
            <a:xfrm>
              <a:off x="4286248" y="2630111"/>
              <a:ext cx="3000396" cy="864000"/>
            </a:xfrm>
            <a:prstGeom prst="rect">
              <a:avLst/>
            </a:prstGeom>
            <a:solidFill>
              <a:schemeClr val="bg1"/>
            </a:solidFill>
            <a:ln>
              <a:solidFill>
                <a:srgbClr val="FC9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onsolas" panose="020B0609020204030204" pitchFamily="49" charset="0"/>
                <a:cs typeface="Consolas" panose="020B0609020204030204" pitchFamily="49" charset="0"/>
              </a:endParaRPr>
            </a:p>
          </p:txBody>
        </p:sp>
        <p:sp>
          <p:nvSpPr>
            <p:cNvPr id="37" name="TextBox 54"/>
            <p:cNvSpPr txBox="1"/>
            <p:nvPr/>
          </p:nvSpPr>
          <p:spPr>
            <a:xfrm>
              <a:off x="4357686" y="2779731"/>
              <a:ext cx="357190" cy="429895"/>
            </a:xfrm>
            <a:prstGeom prst="rect">
              <a:avLst/>
            </a:prstGeom>
            <a:noFill/>
          </p:spPr>
          <p:txBody>
            <a:bodyPr wrap="square" rtlCol="0">
              <a:spAutoFit/>
            </a:bodyPr>
            <a:lstStyle/>
            <a:p>
              <a:pPr algn="l"/>
              <a:r>
                <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8" name="TextBox 55"/>
            <p:cNvSpPr txBox="1"/>
            <p:nvPr/>
          </p:nvSpPr>
          <p:spPr>
            <a:xfrm>
              <a:off x="7675366" y="2843122"/>
              <a:ext cx="928694" cy="368300"/>
            </a:xfrm>
            <a:prstGeom prst="rect">
              <a:avLst/>
            </a:prstGeom>
            <a:noFill/>
          </p:spPr>
          <p:txBody>
            <a:bodyPr wrap="square" rtlCol="0">
              <a:spAutoFit/>
            </a:bodyPr>
            <a:lstStyle/>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栈帧</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39" name="直接箭头连接符 38"/>
            <p:cNvCxnSpPr/>
            <p:nvPr/>
          </p:nvCxnSpPr>
          <p:spPr>
            <a:xfrm rot="10800000">
              <a:off x="7358082" y="3042848"/>
              <a:ext cx="35719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786314" y="2779731"/>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20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1" name="TextBox 58"/>
            <p:cNvSpPr txBox="1"/>
            <p:nvPr/>
          </p:nvSpPr>
          <p:spPr>
            <a:xfrm>
              <a:off x="5643570" y="2779731"/>
              <a:ext cx="714380" cy="398780"/>
            </a:xfrm>
            <a:prstGeom prst="rect">
              <a:avLst/>
            </a:prstGeom>
            <a:noFill/>
          </p:spPr>
          <p:txBody>
            <a:bodyPr wrap="square" rtlCol="0">
              <a:spAutoFit/>
            </a:bodyPr>
            <a:lstStyle/>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2" name="矩形 41"/>
            <p:cNvSpPr/>
            <p:nvPr/>
          </p:nvSpPr>
          <p:spPr>
            <a:xfrm>
              <a:off x="6286512" y="2779731"/>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rgbClr val="C00000"/>
                </a:solidFill>
                <a:latin typeface="Consolas" panose="020B0609020204030204" pitchFamily="49" charset="0"/>
                <a:cs typeface="Consolas" panose="020B0609020204030204" pitchFamily="49" charset="0"/>
              </a:endParaRPr>
            </a:p>
          </p:txBody>
        </p:sp>
      </p:grpSp>
      <p:sp>
        <p:nvSpPr>
          <p:cNvPr id="43" name="矩形 42"/>
          <p:cNvSpPr/>
          <p:nvPr/>
        </p:nvSpPr>
        <p:spPr>
          <a:xfrm>
            <a:off x="7810512" y="2517213"/>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4" name="矩形 43"/>
          <p:cNvSpPr/>
          <p:nvPr/>
        </p:nvSpPr>
        <p:spPr>
          <a:xfrm>
            <a:off x="7810512" y="1659957"/>
            <a:ext cx="642942" cy="50006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46" name="图片 4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968208" y="900009"/>
            <a:ext cx="4508980" cy="58518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
                                            <p:txEl>
                                              <p:pRg st="6" end="6"/>
                                            </p:txEl>
                                          </p:spTgt>
                                        </p:tgtEl>
                                      </p:cBhvr>
                                    </p:animEffect>
                                    <p:animScale>
                                      <p:cBhvr>
                                        <p:cTn id="7" dur="250" autoRev="1" fill="hold"/>
                                        <p:tgtEl>
                                          <p:spTgt spid="19">
                                            <p:txEl>
                                              <p:pRg st="6" end="6"/>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9">
                                            <p:txEl>
                                              <p:pRg st="8" end="8"/>
                                            </p:txEl>
                                          </p:spTgt>
                                        </p:tgtEl>
                                      </p:cBhvr>
                                    </p:animEffect>
                                    <p:animScale>
                                      <p:cBhvr>
                                        <p:cTn id="16" dur="250" autoRev="1" fill="hold"/>
                                        <p:tgtEl>
                                          <p:spTgt spid="19">
                                            <p:txEl>
                                              <p:pRg st="8" end="8"/>
                                            </p:txEl>
                                          </p:spTgt>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500" tmFilter="0, 0; .2, .5; .8, .5; 1, 0"/>
                                        <p:tgtEl>
                                          <p:spTgt spid="19">
                                            <p:txEl>
                                              <p:pRg st="0" end="0"/>
                                            </p:txEl>
                                          </p:spTgt>
                                        </p:tgtEl>
                                      </p:cBhvr>
                                    </p:animEffect>
                                    <p:animScale>
                                      <p:cBhvr>
                                        <p:cTn id="21" dur="250" autoRev="1" fill="hold"/>
                                        <p:tgtEl>
                                          <p:spTgt spid="19">
                                            <p:txEl>
                                              <p:pRg st="0" end="0"/>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19">
                                            <p:txEl>
                                              <p:pRg st="4" end="4"/>
                                            </p:txEl>
                                          </p:spTgt>
                                        </p:tgtEl>
                                      </p:cBhvr>
                                    </p:animEffect>
                                    <p:animScale>
                                      <p:cBhvr>
                                        <p:cTn id="30" dur="250" autoRev="1" fill="hold"/>
                                        <p:tgtEl>
                                          <p:spTgt spid="19">
                                            <p:txEl>
                                              <p:pRg st="4" end="4"/>
                                            </p:txEl>
                                          </p:spTgt>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9">
                                            <p:txEl>
                                              <p:pRg st="0" end="0"/>
                                            </p:txEl>
                                          </p:spTgt>
                                        </p:tgtEl>
                                      </p:cBhvr>
                                    </p:animEffect>
                                    <p:animScale>
                                      <p:cBhvr>
                                        <p:cTn id="39" dur="250" autoRev="1" fill="hold"/>
                                        <p:tgtEl>
                                          <p:spTgt spid="19">
                                            <p:txEl>
                                              <p:pRg st="0" end="0"/>
                                            </p:txEl>
                                          </p:spTgt>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19">
                                            <p:txEl>
                                              <p:pRg st="4" end="4"/>
                                            </p:txEl>
                                          </p:spTgt>
                                        </p:tgtEl>
                                      </p:cBhvr>
                                    </p:animEffect>
                                    <p:animScale>
                                      <p:cBhvr>
                                        <p:cTn id="44" dur="250" autoRev="1" fill="hold"/>
                                        <p:tgtEl>
                                          <p:spTgt spid="19">
                                            <p:txEl>
                                              <p:pRg st="4" end="4"/>
                                            </p:txEl>
                                          </p:spTgt>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26" presetClass="emph" presetSubtype="0" fill="hold" nodeType="withEffect">
                                  <p:stCondLst>
                                    <p:cond delay="0"/>
                                  </p:stCondLst>
                                  <p:childTnLst>
                                    <p:animEffect transition="out" filter="fade">
                                      <p:cBhvr>
                                        <p:cTn id="50" dur="500" tmFilter="0, 0; .2, .5; .8, .5; 1, 0"/>
                                        <p:tgtEl>
                                          <p:spTgt spid="19">
                                            <p:txEl>
                                              <p:pRg st="2" end="2"/>
                                            </p:txEl>
                                          </p:spTgt>
                                        </p:tgtEl>
                                      </p:cBhvr>
                                    </p:animEffect>
                                    <p:animScale>
                                      <p:cBhvr>
                                        <p:cTn id="51" dur="250" autoRev="1" fill="hold"/>
                                        <p:tgtEl>
                                          <p:spTgt spid="19">
                                            <p:txEl>
                                              <p:pRg st="2" end="2"/>
                                            </p:txEl>
                                          </p:spTgt>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4"/>
                                        </p:tgtEl>
                                        <p:attrNameLst>
                                          <p:attrName>style.visibility</p:attrName>
                                        </p:attrNameLst>
                                      </p:cBhvr>
                                      <p:to>
                                        <p:strVal val="visible"/>
                                      </p:to>
                                    </p:set>
                                  </p:childTnLst>
                                </p:cTn>
                              </p:par>
                            </p:childTnLst>
                          </p:cTn>
                        </p:par>
                        <p:par>
                          <p:cTn id="56" fill="hold">
                            <p:stCondLst>
                              <p:cond delay="0"/>
                            </p:stCondLst>
                            <p:childTnLst>
                              <p:par>
                                <p:cTn id="57" presetID="22" presetClass="exit" presetSubtype="4" fill="hold" grpId="1" nodeType="afterEffect">
                                  <p:stCondLst>
                                    <p:cond delay="0"/>
                                  </p:stCondLst>
                                  <p:childTnLst>
                                    <p:animEffect transition="out" filter="wipe(down)">
                                      <p:cBhvr>
                                        <p:cTn id="58" dur="500"/>
                                        <p:tgtEl>
                                          <p:spTgt spid="44"/>
                                        </p:tgtEl>
                                      </p:cBhvr>
                                    </p:animEffect>
                                    <p:set>
                                      <p:cBhvr>
                                        <p:cTn id="59" dur="1" fill="hold">
                                          <p:stCondLst>
                                            <p:cond delay="499"/>
                                          </p:stCondLst>
                                        </p:cTn>
                                        <p:tgtEl>
                                          <p:spTgt spid="44"/>
                                        </p:tgtEl>
                                        <p:attrNameLst>
                                          <p:attrName>style.visibility</p:attrName>
                                        </p:attrNameLst>
                                      </p:cBhvr>
                                      <p:to>
                                        <p:strVal val="hidden"/>
                                      </p:to>
                                    </p:set>
                                  </p:childTnLst>
                                </p:cTn>
                              </p:par>
                              <p:par>
                                <p:cTn id="60" presetID="22" presetClass="exit" presetSubtype="4" fill="hold" nodeType="withEffect">
                                  <p:stCondLst>
                                    <p:cond delay="0"/>
                                  </p:stCondLst>
                                  <p:childTnLst>
                                    <p:animEffect transition="out" filter="wipe(down)">
                                      <p:cBhvr>
                                        <p:cTn id="61" dur="500"/>
                                        <p:tgtEl>
                                          <p:spTgt spid="35"/>
                                        </p:tgtEl>
                                      </p:cBhvr>
                                    </p:animEffect>
                                    <p:set>
                                      <p:cBhvr>
                                        <p:cTn id="62" dur="1" fill="hold">
                                          <p:stCondLst>
                                            <p:cond delay="499"/>
                                          </p:stCondLst>
                                        </p:cTn>
                                        <p:tgtEl>
                                          <p:spTgt spid="3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nodeType="clickEffect">
                                  <p:stCondLst>
                                    <p:cond delay="0"/>
                                  </p:stCondLst>
                                  <p:childTnLst>
                                    <p:animEffect transition="out" filter="fade">
                                      <p:cBhvr>
                                        <p:cTn id="66" dur="500" tmFilter="0, 0; .2, .5; .8, .5; 1, 0"/>
                                        <p:tgtEl>
                                          <p:spTgt spid="19">
                                            <p:txEl>
                                              <p:pRg st="4" end="4"/>
                                            </p:txEl>
                                          </p:spTgt>
                                        </p:tgtEl>
                                      </p:cBhvr>
                                    </p:animEffect>
                                    <p:animScale>
                                      <p:cBhvr>
                                        <p:cTn id="67" dur="250" autoRev="1" fill="hold"/>
                                        <p:tgtEl>
                                          <p:spTgt spid="19">
                                            <p:txEl>
                                              <p:pRg st="4" end="4"/>
                                            </p:txEl>
                                          </p:spTgt>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xit" presetSubtype="4" fill="hold" grpId="1" nodeType="clickEffect">
                                  <p:stCondLst>
                                    <p:cond delay="0"/>
                                  </p:stCondLst>
                                  <p:childTnLst>
                                    <p:animEffect transition="out" filter="wipe(down)">
                                      <p:cBhvr>
                                        <p:cTn id="75" dur="500"/>
                                        <p:tgtEl>
                                          <p:spTgt spid="43"/>
                                        </p:tgtEl>
                                      </p:cBhvr>
                                    </p:animEffect>
                                    <p:set>
                                      <p:cBhvr>
                                        <p:cTn id="76" dur="1" fill="hold">
                                          <p:stCondLst>
                                            <p:cond delay="499"/>
                                          </p:stCondLst>
                                        </p:cTn>
                                        <p:tgtEl>
                                          <p:spTgt spid="43"/>
                                        </p:tgtEl>
                                        <p:attrNameLst>
                                          <p:attrName>style.visibility</p:attrName>
                                        </p:attrNameLst>
                                      </p:cBhvr>
                                      <p:to>
                                        <p:strVal val="hidden"/>
                                      </p:to>
                                    </p:set>
                                  </p:childTnLst>
                                </p:cTn>
                              </p:par>
                              <p:par>
                                <p:cTn id="77" presetID="22" presetClass="exit" presetSubtype="4" fill="hold" nodeType="withEffect">
                                  <p:stCondLst>
                                    <p:cond delay="0"/>
                                  </p:stCondLst>
                                  <p:childTnLst>
                                    <p:animEffect transition="out" filter="wipe(down)">
                                      <p:cBhvr>
                                        <p:cTn id="78" dur="500"/>
                                        <p:tgtEl>
                                          <p:spTgt spid="27"/>
                                        </p:tgtEl>
                                      </p:cBhvr>
                                    </p:animEffect>
                                    <p:set>
                                      <p:cBhvr>
                                        <p:cTn id="79" dur="1" fill="hold">
                                          <p:stCondLst>
                                            <p:cond delay="499"/>
                                          </p:stCondLst>
                                        </p:cTn>
                                        <p:tgtEl>
                                          <p:spTgt spid="2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6" presetClass="emph" presetSubtype="0" fill="hold" nodeType="clickEffect">
                                  <p:stCondLst>
                                    <p:cond delay="0"/>
                                  </p:stCondLst>
                                  <p:childTnLst>
                                    <p:animEffect transition="out" filter="fade">
                                      <p:cBhvr>
                                        <p:cTn id="83" dur="500" tmFilter="0, 0; .2, .5; .8, .5; 1, 0"/>
                                        <p:tgtEl>
                                          <p:spTgt spid="19">
                                            <p:txEl>
                                              <p:pRg st="4" end="4"/>
                                            </p:txEl>
                                          </p:spTgt>
                                        </p:tgtEl>
                                      </p:cBhvr>
                                    </p:animEffect>
                                    <p:animScale>
                                      <p:cBhvr>
                                        <p:cTn id="84" dur="250" autoRev="1" fill="hold"/>
                                        <p:tgtEl>
                                          <p:spTgt spid="19">
                                            <p:txEl>
                                              <p:pRg st="4" end="4"/>
                                            </p:txEl>
                                          </p:spTgt>
                                        </p:tgtEl>
                                      </p:cBhvr>
                                      <p:by x="105000" y="105000"/>
                                    </p:animScale>
                                  </p:childTnLst>
                                </p:cTn>
                              </p:par>
                            </p:childTnLst>
                          </p:cTn>
                        </p:par>
                        <p:par>
                          <p:cTn id="85" fill="hold">
                            <p:stCondLst>
                              <p:cond delay="500"/>
                            </p:stCondLst>
                            <p:childTnLst>
                              <p:par>
                                <p:cTn id="86" presetID="22" presetClass="exit" presetSubtype="4" fill="hold" grpId="2" nodeType="afterEffect">
                                  <p:stCondLst>
                                    <p:cond delay="0"/>
                                  </p:stCondLst>
                                  <p:childTnLst>
                                    <p:animEffect transition="out" filter="wipe(down)">
                                      <p:cBhvr>
                                        <p:cTn id="87" dur="500"/>
                                        <p:tgtEl>
                                          <p:spTgt spid="43"/>
                                        </p:tgtEl>
                                      </p:cBhvr>
                                    </p:animEffect>
                                    <p:set>
                                      <p:cBhvr>
                                        <p:cTn id="88" dur="1" fill="hold">
                                          <p:stCondLst>
                                            <p:cond delay="499"/>
                                          </p:stCondLst>
                                        </p:cTn>
                                        <p:tgtEl>
                                          <p:spTgt spid="43"/>
                                        </p:tgtEl>
                                        <p:attrNameLst>
                                          <p:attrName>style.visibility</p:attrName>
                                        </p:attrNameLst>
                                      </p:cBhvr>
                                      <p:to>
                                        <p:strVal val="hidden"/>
                                      </p:to>
                                    </p:set>
                                  </p:childTnLst>
                                </p:cTn>
                              </p:par>
                              <p:par>
                                <p:cTn id="89" presetID="22" presetClass="exit" presetSubtype="4" fill="hold" nodeType="withEffect">
                                  <p:stCondLst>
                                    <p:cond delay="0"/>
                                  </p:stCondLst>
                                  <p:childTnLst>
                                    <p:animEffect transition="out" filter="wipe(down)">
                                      <p:cBhvr>
                                        <p:cTn id="90" dur="500"/>
                                        <p:tgtEl>
                                          <p:spTgt spid="27"/>
                                        </p:tgtEl>
                                      </p:cBhvr>
                                    </p:animEffect>
                                    <p:set>
                                      <p:cBhvr>
                                        <p:cTn id="91" dur="1" fill="hold">
                                          <p:stCondLst>
                                            <p:cond delay="499"/>
                                          </p:stCondLst>
                                        </p:cTn>
                                        <p:tgtEl>
                                          <p:spTgt spid="2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nodeType="clickEffect">
                                  <p:stCondLst>
                                    <p:cond delay="0"/>
                                  </p:stCondLst>
                                  <p:childTnLst>
                                    <p:animEffect transition="out" filter="fade">
                                      <p:cBhvr>
                                        <p:cTn id="99" dur="500" tmFilter="0, 0; .2, .5; .8, .5; 1, 0"/>
                                        <p:tgtEl>
                                          <p:spTgt spid="19">
                                            <p:txEl>
                                              <p:pRg st="4" end="4"/>
                                            </p:txEl>
                                          </p:spTgt>
                                        </p:tgtEl>
                                      </p:cBhvr>
                                    </p:animEffect>
                                    <p:animScale>
                                      <p:cBhvr>
                                        <p:cTn id="100" dur="250" autoRev="1" fill="hold"/>
                                        <p:tgtEl>
                                          <p:spTgt spid="19">
                                            <p:txEl>
                                              <p:pRg st="4" end="4"/>
                                            </p:txEl>
                                          </p:spTgt>
                                        </p:tgtEl>
                                      </p:cBhvr>
                                      <p:by x="105000" y="105000"/>
                                    </p:animScale>
                                  </p:childTnLst>
                                </p:cTn>
                              </p:par>
                            </p:childTnLst>
                          </p:cTn>
                        </p:par>
                        <p:par>
                          <p:cTn id="101" fill="hold">
                            <p:stCondLst>
                              <p:cond delay="500"/>
                            </p:stCondLst>
                            <p:childTnLst>
                              <p:par>
                                <p:cTn id="102" presetID="22" presetClass="exit" presetSubtype="4" fill="hold" nodeType="afterEffect">
                                  <p:stCondLst>
                                    <p:cond delay="0"/>
                                  </p:stCondLst>
                                  <p:childTnLst>
                                    <p:animEffect transition="out" filter="wipe(down)">
                                      <p:cBhvr>
                                        <p:cTn id="103" dur="500"/>
                                        <p:tgtEl>
                                          <p:spTgt spid="2"/>
                                        </p:tgtEl>
                                      </p:cBhvr>
                                    </p:animEffect>
                                    <p:set>
                                      <p:cBhvr>
                                        <p:cTn id="104" dur="1" fill="hold">
                                          <p:stCondLst>
                                            <p:cond delay="499"/>
                                          </p:stCondLst>
                                        </p:cTn>
                                        <p:tgtEl>
                                          <p:spTgt spid="2"/>
                                        </p:tgtEl>
                                        <p:attrNameLst>
                                          <p:attrName>style.visibility</p:attrName>
                                        </p:attrNameLst>
                                      </p:cBhvr>
                                      <p:to>
                                        <p:strVal val="hidden"/>
                                      </p:to>
                                    </p:set>
                                  </p:childTnLst>
                                </p:cTn>
                              </p:par>
                              <p:par>
                                <p:cTn id="105" presetID="22" presetClass="exit" presetSubtype="4" fill="hold" grpId="1" nodeType="withEffect">
                                  <p:stCondLst>
                                    <p:cond delay="0"/>
                                  </p:stCondLst>
                                  <p:childTnLst>
                                    <p:animEffect transition="out" filter="wipe(down)">
                                      <p:cBhvr>
                                        <p:cTn id="106" dur="500"/>
                                        <p:tgtEl>
                                          <p:spTgt spid="26"/>
                                        </p:tgtEl>
                                      </p:cBhvr>
                                    </p:animEffect>
                                    <p:set>
                                      <p:cBhvr>
                                        <p:cTn id="107" dur="1" fill="hold">
                                          <p:stCondLst>
                                            <p:cond delay="499"/>
                                          </p:stCondLst>
                                        </p:cTn>
                                        <p:tgtEl>
                                          <p:spTgt spid="26"/>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1"/>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6" presetClass="emph" presetSubtype="0" fill="hold" nodeType="clickEffect">
                                  <p:stCondLst>
                                    <p:cond delay="0"/>
                                  </p:stCondLst>
                                  <p:childTnLst>
                                    <p:animEffect transition="out" filter="fade">
                                      <p:cBhvr>
                                        <p:cTn id="115" dur="500" tmFilter="0, 0; .2, .5; .8, .5; 1, 0"/>
                                        <p:tgtEl>
                                          <p:spTgt spid="19">
                                            <p:txEl>
                                              <p:pRg st="9" end="9"/>
                                            </p:txEl>
                                          </p:spTgt>
                                        </p:tgtEl>
                                      </p:cBhvr>
                                    </p:animEffect>
                                    <p:animScale>
                                      <p:cBhvr>
                                        <p:cTn id="116" dur="250" autoRev="1" fill="hold"/>
                                        <p:tgtEl>
                                          <p:spTgt spid="19">
                                            <p:txEl>
                                              <p:pRg st="9" end="9"/>
                                            </p:txEl>
                                          </p:spTgt>
                                        </p:tgtEl>
                                      </p:cBhvr>
                                      <p:by x="105000" y="105000"/>
                                    </p:animScale>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2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2" presetClass="exit" presetSubtype="4" fill="hold" nodeType="clickEffect">
                                  <p:stCondLst>
                                    <p:cond delay="0"/>
                                  </p:stCondLst>
                                  <p:childTnLst>
                                    <p:animEffect transition="out" filter="wipe(down)">
                                      <p:cBhvr>
                                        <p:cTn id="124" dur="500"/>
                                        <p:tgtEl>
                                          <p:spTgt spid="10"/>
                                        </p:tgtEl>
                                      </p:cBhvr>
                                    </p:animEffect>
                                    <p:set>
                                      <p:cBhvr>
                                        <p:cTn id="125" dur="1" fill="hold">
                                          <p:stCondLst>
                                            <p:cond delay="499"/>
                                          </p:stCondLst>
                                        </p:cTn>
                                        <p:tgtEl>
                                          <p:spTgt spid="10"/>
                                        </p:tgtEl>
                                        <p:attrNameLst>
                                          <p:attrName>style.visibility</p:attrName>
                                        </p:attrNameLst>
                                      </p:cBhvr>
                                      <p:to>
                                        <p:strVal val="hidden"/>
                                      </p:to>
                                    </p:set>
                                  </p:childTnLst>
                                </p:cTn>
                              </p:par>
                              <p:par>
                                <p:cTn id="126" presetID="22" presetClass="exit" presetSubtype="4" fill="hold" grpId="1" nodeType="withEffect">
                                  <p:stCondLst>
                                    <p:cond delay="0"/>
                                  </p:stCondLst>
                                  <p:childTnLst>
                                    <p:animEffect transition="out" filter="wipe(down)">
                                      <p:cBhvr>
                                        <p:cTn id="127" dur="500"/>
                                        <p:tgtEl>
                                          <p:spTgt spid="21"/>
                                        </p:tgtEl>
                                      </p:cBhvr>
                                    </p:animEffect>
                                    <p:set>
                                      <p:cBhvr>
                                        <p:cTn id="128" dur="1" fill="hold">
                                          <p:stCondLst>
                                            <p:cond delay="499"/>
                                          </p:stCondLst>
                                        </p:cTn>
                                        <p:tgtEl>
                                          <p:spTgt spid="21"/>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5" grpId="0"/>
      <p:bldP spid="26" grpId="0" animBg="1"/>
      <p:bldP spid="26" grpId="1" animBg="1"/>
      <p:bldP spid="43" grpId="0" animBg="1"/>
      <p:bldP spid="43" grpId="1" animBg="1"/>
      <p:bldP spid="43" grpId="2" animBg="1"/>
      <p:bldP spid="44" grpId="0" animBg="1"/>
      <p:bldP spid="4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descr="信纸">
            <a:hlinkClick r:id="rId1" action="ppaction://hlinksldjump"/>
          </p:cNvPr>
          <p:cNvSpPr>
            <a:spLocks noChangeArrowheads="1"/>
          </p:cNvSpPr>
          <p:nvPr/>
        </p:nvSpPr>
        <p:spPr bwMode="auto">
          <a:xfrm>
            <a:off x="479376" y="2097782"/>
            <a:ext cx="5973765" cy="574040"/>
          </a:xfrm>
          <a:prstGeom prst="rect">
            <a:avLst/>
          </a:prstGeom>
          <a:solidFill>
            <a:srgbClr val="FC9A48"/>
          </a:solidFill>
          <a:ln w="9525">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spcBef>
                <a:spcPct val="0"/>
              </a:spcBef>
            </a:pPr>
            <a:r>
              <a:rPr lang="en-US" altLang="zh-CN"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rPr>
              <a:t>递归算法的时间复杂度分析 </a:t>
            </a:r>
            <a:endParaRPr lang="zh-CN" altLang="en-US" sz="28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Box 8"/>
          <p:cNvSpPr txBox="1"/>
          <p:nvPr/>
        </p:nvSpPr>
        <p:spPr>
          <a:xfrm>
            <a:off x="623392" y="3097914"/>
            <a:ext cx="7395164"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rPr>
              <a:t>递归算法是指算法中出现调用自己的成分。</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4" name="TextBox 9"/>
          <p:cNvSpPr txBox="1"/>
          <p:nvPr/>
        </p:nvSpPr>
        <p:spPr>
          <a:xfrm>
            <a:off x="5706132" y="4460366"/>
            <a:ext cx="5286412" cy="1729105"/>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ts val="2800"/>
              </a:lnSpc>
              <a:spcBef>
                <a:spcPts val="600"/>
              </a:spcBef>
              <a:buBlip>
                <a:blip r:embed="rId2"/>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递归算法分析也称为</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变长时空分析</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600"/>
              </a:spcBef>
              <a:buBlip>
                <a:blip r:embed="rId2"/>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非递归算法分析也称为</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定长时空分析</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3" descr="粉色面巾纸"/>
          <p:cNvSpPr txBox="1">
            <a:spLocks noChangeArrowheads="1"/>
          </p:cNvSpPr>
          <p:nvPr/>
        </p:nvSpPr>
        <p:spPr bwMode="auto">
          <a:xfrm>
            <a:off x="335360" y="1095128"/>
            <a:ext cx="5973765" cy="583565"/>
          </a:xfrm>
          <a:prstGeom prst="rect">
            <a:avLst/>
          </a:prstGeom>
          <a:solidFill>
            <a:srgbClr val="FC9A48"/>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3"/>
          </a:lnRef>
          <a:fillRef idx="2">
            <a:schemeClr val="accent3"/>
          </a:fillRef>
          <a:effectRef idx="1">
            <a:schemeClr val="accent3"/>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spcBef>
                <a:spcPct val="50000"/>
              </a:spcBef>
            </a:pPr>
            <a:r>
              <a:rPr lang="en-US" altLang="zh-CN"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5.2.3  </a:t>
            </a:r>
            <a:r>
              <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递归算法的时空分析</a:t>
            </a:r>
            <a:endPar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744" y="1632200"/>
            <a:ext cx="9333656" cy="61892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4" dur="8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4">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360" y="909881"/>
            <a:ext cx="6189268"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例如，求</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的递归算法：</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5519936" y="1760309"/>
            <a:ext cx="4143404" cy="1394460"/>
          </a:xfrm>
          <a:prstGeom prst="rect">
            <a:avLst/>
          </a:prstGeom>
          <a:solidFill>
            <a:schemeClr val="accent6">
              <a:lumMod val="20000"/>
              <a:lumOff val="80000"/>
            </a:schemeClr>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lIns="180000" tIns="144000" bIns="144000" rtlCol="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fact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(n==1)  return 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return n*</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fact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4"/>
          <p:cNvSpPr txBox="1"/>
          <p:nvPr/>
        </p:nvSpPr>
        <p:spPr>
          <a:xfrm>
            <a:off x="6088020" y="3972783"/>
            <a:ext cx="1285884" cy="2335530"/>
          </a:xfrm>
          <a:prstGeom prst="rect">
            <a:avLst/>
          </a:prstGeom>
          <a:noFill/>
        </p:spPr>
        <p:txBody>
          <a:bodyPr wrap="square" rtlCol="0">
            <a:spAutoFit/>
          </a:bodyPr>
          <a:lstStyle/>
          <a:p>
            <a:pPr>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fact(4)</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500"/>
              </a:lnSpc>
              <a:spcBef>
                <a:spcPts val="0"/>
              </a:spcBef>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a:p>
            <a:pPr>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fact(3)</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a:p>
            <a:pPr>
              <a:lnSpc>
                <a:spcPts val="2500"/>
              </a:lnSpc>
              <a:spcBef>
                <a:spcPts val="0"/>
              </a:spcBef>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a:p>
            <a:pPr>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fact(2)</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a:p>
            <a:pPr>
              <a:lnSpc>
                <a:spcPts val="2500"/>
              </a:lnSpc>
              <a:spcBef>
                <a:spcPts val="0"/>
              </a:spcBef>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endParaRPr>
          </a:p>
          <a:p>
            <a:pPr>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fact(1)</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组合 7"/>
          <p:cNvGrpSpPr/>
          <p:nvPr/>
        </p:nvGrpSpPr>
        <p:grpSpPr>
          <a:xfrm>
            <a:off x="7334814" y="3996277"/>
            <a:ext cx="1610726" cy="368300"/>
            <a:chOff x="2175456" y="3738247"/>
            <a:chExt cx="1610726" cy="368300"/>
          </a:xfrm>
        </p:grpSpPr>
        <p:sp>
          <p:nvSpPr>
            <p:cNvPr id="6" name="右箭头 5"/>
            <p:cNvSpPr/>
            <p:nvPr/>
          </p:nvSpPr>
          <p:spPr>
            <a:xfrm>
              <a:off x="2175456" y="3838634"/>
              <a:ext cx="642942" cy="14287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7" name="TextBox 6"/>
            <p:cNvSpPr txBox="1"/>
            <p:nvPr/>
          </p:nvSpPr>
          <p:spPr>
            <a:xfrm>
              <a:off x="2857488" y="3738247"/>
              <a:ext cx="928694" cy="368300"/>
            </a:xfrm>
            <a:prstGeom prst="rect">
              <a:avLst/>
            </a:prstGeom>
            <a:noFill/>
          </p:spPr>
          <p:txBody>
            <a:bodyPr wrap="square" rtlCol="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8" name="组合 8"/>
          <p:cNvGrpSpPr/>
          <p:nvPr/>
        </p:nvGrpSpPr>
        <p:grpSpPr>
          <a:xfrm>
            <a:off x="7322562" y="4644349"/>
            <a:ext cx="1610726" cy="368300"/>
            <a:chOff x="2175456" y="3743377"/>
            <a:chExt cx="1610726" cy="368300"/>
          </a:xfrm>
        </p:grpSpPr>
        <p:sp>
          <p:nvSpPr>
            <p:cNvPr id="9" name="右箭头 9"/>
            <p:cNvSpPr/>
            <p:nvPr/>
          </p:nvSpPr>
          <p:spPr>
            <a:xfrm>
              <a:off x="2175456" y="3838634"/>
              <a:ext cx="642942" cy="14287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 name="TextBox 10"/>
            <p:cNvSpPr txBox="1"/>
            <p:nvPr/>
          </p:nvSpPr>
          <p:spPr>
            <a:xfrm>
              <a:off x="2857488" y="3743377"/>
              <a:ext cx="928694" cy="368300"/>
            </a:xfrm>
            <a:prstGeom prst="rect">
              <a:avLst/>
            </a:prstGeom>
            <a:noFill/>
          </p:spPr>
          <p:txBody>
            <a:bodyPr wrap="square" rtlCol="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1" name="组合 11"/>
          <p:cNvGrpSpPr/>
          <p:nvPr/>
        </p:nvGrpSpPr>
        <p:grpSpPr>
          <a:xfrm>
            <a:off x="7334814" y="5322297"/>
            <a:ext cx="1610726" cy="368300"/>
            <a:chOff x="2175456" y="3778383"/>
            <a:chExt cx="1610726" cy="368300"/>
          </a:xfrm>
        </p:grpSpPr>
        <p:sp>
          <p:nvSpPr>
            <p:cNvPr id="12" name="右箭头 12"/>
            <p:cNvSpPr/>
            <p:nvPr/>
          </p:nvSpPr>
          <p:spPr>
            <a:xfrm>
              <a:off x="2175456" y="3838634"/>
              <a:ext cx="642942" cy="14287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3" name="TextBox 13"/>
            <p:cNvSpPr txBox="1"/>
            <p:nvPr/>
          </p:nvSpPr>
          <p:spPr>
            <a:xfrm>
              <a:off x="2857488" y="3778383"/>
              <a:ext cx="928694" cy="368300"/>
            </a:xfrm>
            <a:prstGeom prst="rect">
              <a:avLst/>
            </a:prstGeom>
            <a:noFill/>
          </p:spPr>
          <p:txBody>
            <a:bodyPr wrap="square" rtlCol="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4" name="组合 14"/>
          <p:cNvGrpSpPr/>
          <p:nvPr/>
        </p:nvGrpSpPr>
        <p:grpSpPr>
          <a:xfrm>
            <a:off x="7334814" y="5940493"/>
            <a:ext cx="1610726" cy="368300"/>
            <a:chOff x="2175456" y="3753637"/>
            <a:chExt cx="1610726" cy="368300"/>
          </a:xfrm>
        </p:grpSpPr>
        <p:sp>
          <p:nvSpPr>
            <p:cNvPr id="15" name="右箭头 15"/>
            <p:cNvSpPr/>
            <p:nvPr/>
          </p:nvSpPr>
          <p:spPr>
            <a:xfrm>
              <a:off x="2175456" y="3838634"/>
              <a:ext cx="642942" cy="14287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6" name="TextBox 16"/>
            <p:cNvSpPr txBox="1"/>
            <p:nvPr/>
          </p:nvSpPr>
          <p:spPr>
            <a:xfrm>
              <a:off x="2857488" y="3753637"/>
              <a:ext cx="928694" cy="368300"/>
            </a:xfrm>
            <a:prstGeom prst="rect">
              <a:avLst/>
            </a:prstGeom>
            <a:noFill/>
          </p:spPr>
          <p:txBody>
            <a:bodyPr wrap="square" rtlCol="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7" name="组合 20"/>
          <p:cNvGrpSpPr/>
          <p:nvPr/>
        </p:nvGrpSpPr>
        <p:grpSpPr>
          <a:xfrm>
            <a:off x="8874102" y="4115658"/>
            <a:ext cx="1214446" cy="2071702"/>
            <a:chOff x="4429124" y="4164297"/>
            <a:chExt cx="1214446" cy="2071702"/>
          </a:xfrm>
        </p:grpSpPr>
        <p:sp>
          <p:nvSpPr>
            <p:cNvPr id="18" name="右大括号 17"/>
            <p:cNvSpPr/>
            <p:nvPr/>
          </p:nvSpPr>
          <p:spPr>
            <a:xfrm>
              <a:off x="4429124" y="4164297"/>
              <a:ext cx="214314" cy="2071702"/>
            </a:xfrm>
            <a:prstGeom prst="rightBrace">
              <a:avLst/>
            </a:prstGeom>
            <a:ln>
              <a:solidFill>
                <a:srgbClr val="C00000"/>
              </a:solidFill>
              <a:tailEnd type="none"/>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dirty="0"/>
            </a:p>
          </p:txBody>
        </p:sp>
        <p:sp>
          <p:nvSpPr>
            <p:cNvPr id="19" name="TextBox 18"/>
            <p:cNvSpPr txBox="1"/>
            <p:nvPr/>
          </p:nvSpPr>
          <p:spPr>
            <a:xfrm>
              <a:off x="4714876" y="5032232"/>
              <a:ext cx="928694" cy="368300"/>
            </a:xfrm>
            <a:prstGeom prst="rect">
              <a:avLst/>
            </a:prstGeom>
            <a:noFill/>
          </p:spPr>
          <p:txBody>
            <a:bodyPr wrap="square" rtlCol="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20" name="TextBox 19"/>
          <p:cNvSpPr txBox="1"/>
          <p:nvPr/>
        </p:nvSpPr>
        <p:spPr>
          <a:xfrm>
            <a:off x="5087888" y="3451799"/>
            <a:ext cx="2357454"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fact(4),</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9424" y="1052736"/>
            <a:ext cx="11161191" cy="6120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401042" y="2036547"/>
            <a:ext cx="7215238" cy="302895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44000" tIns="72000" bIns="72000" rtlCol="0">
            <a:spAutoFit/>
          </a:bodyPr>
          <a:lstStyle/>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Z)</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(n==1)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只有一个盘片的情况</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将第</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个盘片从</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移动到</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n,X,Z</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有两个或多个盘片的情况</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(n-1,X,Z,Y);</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将第</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个盘片从</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移动到</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n,X,Z</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(n-1,Y,X,Z);</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4"/>
          <p:cNvGrpSpPr/>
          <p:nvPr/>
        </p:nvGrpSpPr>
        <p:grpSpPr>
          <a:xfrm>
            <a:off x="191344" y="842983"/>
            <a:ext cx="1000100" cy="785817"/>
            <a:chOff x="5691204" y="3835411"/>
            <a:chExt cx="1238250" cy="1236663"/>
          </a:xfrm>
        </p:grpSpPr>
        <p:grpSp>
          <p:nvGrpSpPr>
            <p:cNvPr id="4" name="Group 19"/>
            <p:cNvGrpSpPr/>
            <p:nvPr/>
          </p:nvGrpSpPr>
          <p:grpSpPr bwMode="auto">
            <a:xfrm>
              <a:off x="5691204" y="3835411"/>
              <a:ext cx="1238250" cy="1236663"/>
              <a:chOff x="802" y="845"/>
              <a:chExt cx="827" cy="826"/>
            </a:xfrm>
          </p:grpSpPr>
          <p:sp>
            <p:nvSpPr>
              <p:cNvPr id="6" name="Oval 20"/>
              <p:cNvSpPr>
                <a:spLocks noChangeArrowheads="1"/>
              </p:cNvSpPr>
              <p:nvPr/>
            </p:nvSpPr>
            <p:spPr bwMode="gray">
              <a:xfrm>
                <a:off x="802" y="845"/>
                <a:ext cx="827" cy="826"/>
              </a:xfrm>
              <a:prstGeom prst="ellipse">
                <a:avLst/>
              </a:prstGeom>
              <a:solidFill>
                <a:srgbClr val="F8F8F8"/>
              </a:solidFill>
              <a:ln w="38100">
                <a:solidFill>
                  <a:srgbClr val="FC9A48"/>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7" name="Oval 21"/>
              <p:cNvSpPr>
                <a:spLocks noChangeArrowheads="1"/>
              </p:cNvSpPr>
              <p:nvPr/>
            </p:nvSpPr>
            <p:spPr bwMode="gray">
              <a:xfrm>
                <a:off x="836" y="879"/>
                <a:ext cx="758" cy="758"/>
              </a:xfrm>
              <a:prstGeom prst="ellipse">
                <a:avLst/>
              </a:prstGeom>
              <a:noFill/>
              <a:ln w="38100">
                <a:solidFill>
                  <a:srgbClr val="FC9A48"/>
                </a:solidFill>
                <a:round/>
              </a:ln>
            </p:spPr>
            <p:txBody>
              <a:bodyPr wrap="none" anchor="ctr"/>
              <a:lstStyle/>
              <a:p>
                <a:endParaRPr lang="zh-CN" altLang="zh-CN">
                  <a:latin typeface="Calibri" panose="020F0502020204030204" charset="0"/>
                  <a:cs typeface="Arial" panose="020B0604020202020204" pitchFamily="34" charset="0"/>
                </a:endParaRPr>
              </a:p>
            </p:txBody>
          </p:sp>
          <p:sp>
            <p:nvSpPr>
              <p:cNvPr id="8" name="Oval 22"/>
              <p:cNvSpPr>
                <a:spLocks noChangeArrowheads="1"/>
              </p:cNvSpPr>
              <p:nvPr/>
            </p:nvSpPr>
            <p:spPr bwMode="gray">
              <a:xfrm>
                <a:off x="870" y="915"/>
                <a:ext cx="690" cy="690"/>
              </a:xfrm>
              <a:prstGeom prst="ellipse">
                <a:avLst/>
              </a:prstGeom>
              <a:noFill/>
              <a:ln w="38100">
                <a:solidFill>
                  <a:srgbClr val="FC9A48"/>
                </a:solidFill>
                <a:round/>
              </a:ln>
            </p:spPr>
            <p:txBody>
              <a:bodyPr wrap="none" anchor="ctr"/>
              <a:lstStyle/>
              <a:p>
                <a:endParaRPr lang="zh-CN" altLang="zh-CN">
                  <a:latin typeface="Calibri" panose="020F0502020204030204" charset="0"/>
                  <a:cs typeface="Arial" panose="020B0604020202020204" pitchFamily="34" charset="0"/>
                </a:endParaRPr>
              </a:p>
            </p:txBody>
          </p:sp>
        </p:grpSp>
        <p:sp>
          <p:nvSpPr>
            <p:cNvPr id="5" name="Text Box 23"/>
            <p:cNvSpPr txBox="1">
              <a:spLocks noChangeArrowheads="1"/>
            </p:cNvSpPr>
            <p:nvPr/>
          </p:nvSpPr>
          <p:spPr bwMode="gray">
            <a:xfrm>
              <a:off x="5762641" y="4117832"/>
              <a:ext cx="1082674" cy="627572"/>
            </a:xfrm>
            <a:prstGeom prst="rect">
              <a:avLst/>
            </a:prstGeom>
            <a:noFill/>
            <a:ln w="9525" algn="ctr">
              <a:solidFill>
                <a:srgbClr val="FC9A48"/>
              </a:solidFill>
              <a:miter lim="800000"/>
            </a:ln>
          </p:spPr>
          <p:txBody>
            <a:bodyPr>
              <a:spAutoFit/>
            </a:bodyPr>
            <a:lstStyle/>
            <a:p>
              <a:pPr algn="ctr">
                <a:lnSpc>
                  <a:spcPct val="10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9" name="TextBox 10"/>
          <p:cNvSpPr txBox="1"/>
          <p:nvPr/>
        </p:nvSpPr>
        <p:spPr>
          <a:xfrm>
            <a:off x="2258298" y="5322694"/>
            <a:ext cx="4929222"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的时间复杂度。</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888776" y="1416062"/>
            <a:ext cx="15625736" cy="576691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71464" y="3917404"/>
            <a:ext cx="7929618" cy="1553210"/>
          </a:xfrm>
          <a:prstGeom prst="rect">
            <a:avLst/>
          </a:prstGeom>
          <a:ln>
            <a:noFill/>
          </a:ln>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l">
              <a:lnSpc>
                <a:spcPts val="2400"/>
              </a:lnSpc>
              <a:spcBef>
                <a:spcPts val="600"/>
              </a:spcBef>
              <a:buBlip>
                <a:blip r:embed="rId1"/>
              </a:buBlip>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执行时间</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400"/>
              </a:lnSpc>
              <a:spcBef>
                <a:spcPts val="600"/>
              </a:spcBef>
              <a:buBlip>
                <a:blip r:embed="rId1"/>
              </a:buBlip>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则两个问题规模为</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的子问题的</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执行时间</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均为</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400"/>
              </a:lnSpc>
              <a:spcBef>
                <a:spcPts val="600"/>
              </a:spcBef>
              <a:buBlip>
                <a:blip r:embed="rId1"/>
              </a:buBlip>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总</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执行时间</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a:t>
            </a:r>
            <a:r>
              <a:rPr lang="zh-CN" altLang="zh-CN" sz="2000" dirty="0">
                <a:solidFill>
                  <a:schemeClr val="tx1"/>
                </a:solidFill>
                <a:latin typeface="微软雅黑" panose="020B0503020204020204" pitchFamily="34" charset="-122"/>
                <a:ea typeface="微软雅黑" panose="020B0503020204020204" pitchFamily="34" charset="-122"/>
              </a:rPr>
              <a:t>累加</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关系</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400"/>
              </a:lnSpc>
              <a:spcBef>
                <a:spcPts val="600"/>
              </a:spcBef>
              <a:buBlip>
                <a:blip r:embed="rId1"/>
              </a:buBlip>
            </a:pP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递推式如下</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911424" y="884746"/>
            <a:ext cx="7776864" cy="274574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Z)</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(n==1)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只有一个盘片的情况</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将第</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个盘片从</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移动到</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n,X,Z</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有两个或多个盘片的情况</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(n-1,X,Z,Y);</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将第</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个盘片从</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移动到</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n,X,Z</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(n-1,Y,X,Z);</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4"/>
          <p:cNvSpPr txBox="1"/>
          <p:nvPr/>
        </p:nvSpPr>
        <p:spPr>
          <a:xfrm>
            <a:off x="1703512" y="5703355"/>
            <a:ext cx="6607066" cy="769620"/>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tIns="108000" bIns="108000" rtlCol="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&gt;1</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0578" y="828419"/>
            <a:ext cx="4094742" cy="617797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7408" y="2912358"/>
            <a:ext cx="7286676" cy="2604770"/>
          </a:xfrm>
          <a:prstGeom prst="rect">
            <a:avLst/>
          </a:prstGeom>
          <a:noFill/>
        </p:spPr>
        <p:txBody>
          <a:bodyPr wrap="square" rtlCol="0">
            <a:spAutoFit/>
          </a:bodyPr>
          <a:lstStyle/>
          <a:p>
            <a:pPr algn="l">
              <a:lnSpc>
                <a:spcPts val="2800"/>
              </a:lnSpc>
            </a:pP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2</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 2(2</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-2)+1)+1</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2</a:t>
            </a:r>
            <a:r>
              <a:rPr lang="en-US" altLang="zh-CN" sz="28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-2)+2+1 = 2</a:t>
            </a:r>
            <a:r>
              <a:rPr lang="en-US" altLang="zh-CN" sz="28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-3)+1)+2+1</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2</a:t>
            </a:r>
            <a:r>
              <a:rPr lang="en-US" altLang="zh-CN" sz="28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-3)+2</a:t>
            </a:r>
            <a:r>
              <a:rPr lang="en-US" altLang="zh-CN" sz="28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+2+1</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2</a:t>
            </a:r>
            <a:r>
              <a:rPr lang="en-US" altLang="zh-CN" sz="2800" i="1"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2800" i="1"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+2</a:t>
            </a:r>
            <a:r>
              <a:rPr lang="en-US" altLang="zh-CN" sz="28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+2+1</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2</a:t>
            </a:r>
            <a:r>
              <a:rPr lang="en-US" altLang="zh-CN" sz="2800" i="1"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O(2</a:t>
            </a:r>
            <a:r>
              <a:rPr lang="en-US" altLang="zh-CN" sz="2800" i="1"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838846" y="1333049"/>
            <a:ext cx="7215238" cy="1077595"/>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tIns="108000" bIns="108000" rtlCol="0">
            <a:spAutoFit/>
          </a:bodyPr>
          <a:lstStyle/>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2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zh-CN" sz="2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a:t>
            </a:r>
            <a:r>
              <a:rPr lang="en-US" altLang="zh-CN" sz="2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&gt;1</a:t>
            </a:r>
            <a:r>
              <a:rPr lang="zh-CN" altLang="zh-CN" sz="2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zh-CN" sz="2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descr="乐高玩具&#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56312" y="2204864"/>
            <a:ext cx="4816352" cy="44614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35360" y="972992"/>
            <a:ext cx="5617765" cy="583565"/>
          </a:xfrm>
          <a:prstGeom prst="rect">
            <a:avLst/>
          </a:prstGeom>
          <a:noFill/>
          <a:ln w="9525">
            <a:noFill/>
            <a:miter lim="800000"/>
          </a:ln>
          <a:effectLst/>
        </p:spPr>
        <p:txBody>
          <a:bodyPr wrap="square">
            <a:spAutoFit/>
          </a:bodyPr>
          <a:lstStyle/>
          <a:p>
            <a:pPr algn="l">
              <a:lnSpc>
                <a:spcPct val="100000"/>
              </a:lnSpc>
            </a:pPr>
            <a:r>
              <a:rPr lang="en-US" altLang="zh-CN" sz="32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32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32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5.2】</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有如下递归算法</a:t>
            </a:r>
            <a:r>
              <a:rPr lang="zh-CN" altLang="en-US" sz="3200" dirty="0">
                <a:latin typeface="微软雅黑" panose="020B0503020204020204" pitchFamily="34" charset="-122"/>
                <a:ea typeface="微软雅黑" panose="020B0503020204020204" pitchFamily="34" charset="-122"/>
                <a:cs typeface="Consolas" panose="020B0609020204030204" pitchFamily="49" charset="0"/>
              </a:rPr>
              <a:t>：</a:t>
            </a:r>
            <a:endParaRPr lang="zh-CN" altLang="en-US" sz="32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4"/>
          <p:cNvSpPr txBox="1"/>
          <p:nvPr/>
        </p:nvSpPr>
        <p:spPr>
          <a:xfrm>
            <a:off x="2063552" y="5973652"/>
            <a:ext cx="7786742" cy="460375"/>
          </a:xfrm>
          <a:prstGeom prst="rect">
            <a:avLst/>
          </a:prstGeom>
          <a:noFill/>
        </p:spPr>
        <p:txBody>
          <a:bodyPr wrap="square" rtlCol="0">
            <a:spAutoFit/>
          </a:bodyPr>
          <a:lstStyle/>
          <a:p>
            <a:pPr algn="l"/>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调用上述算法的语句为</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，求其时间复杂度。</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7"/>
          <p:cNvSpPr txBox="1"/>
          <p:nvPr/>
        </p:nvSpPr>
        <p:spPr>
          <a:xfrm>
            <a:off x="1415480" y="1844824"/>
            <a:ext cx="8928992" cy="363664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44000" tIns="144000" bIns="108000" rtlCol="0">
            <a:spAutoFit/>
          </a:bodyPr>
          <a:lstStyle/>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fun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k)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数组</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共有</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个元素</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if (k==n-1)</a:t>
            </a:r>
            <a:endPar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=0;i&lt;</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(“%d\n”</a:t>
            </a:r>
            <a:r>
              <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for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n-k</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k+1);</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91855" y="868650"/>
            <a:ext cx="5072097" cy="583565"/>
          </a:xfrm>
          <a:prstGeom prst="rect">
            <a:avLst/>
          </a:prstGeom>
          <a:noFill/>
          <a:ln w="9525">
            <a:noFill/>
            <a:miter lim="800000"/>
          </a:ln>
          <a:effectLst/>
        </p:spPr>
        <p:txBody>
          <a:bodyPr wrap="square">
            <a:spAutoFit/>
          </a:bodyPr>
          <a:lstStyle/>
          <a:p>
            <a:pPr algn="just">
              <a:lnSpc>
                <a:spcPct val="100000"/>
              </a:lnSpc>
            </a:pPr>
            <a:r>
              <a:rPr lang="zh-CN" altLang="en-US" sz="3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递归算法：</a:t>
            </a:r>
            <a:endParaRPr lang="zh-CN" altLang="en-US" sz="3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11"/>
          <p:cNvGrpSpPr/>
          <p:nvPr/>
        </p:nvGrpSpPr>
        <p:grpSpPr>
          <a:xfrm>
            <a:off x="7024695" y="5893461"/>
            <a:ext cx="1347797" cy="398780"/>
            <a:chOff x="5929322" y="5733395"/>
            <a:chExt cx="1347797" cy="398780"/>
          </a:xfrm>
        </p:grpSpPr>
        <p:sp>
          <p:nvSpPr>
            <p:cNvPr id="4" name="左箭头 8"/>
            <p:cNvSpPr/>
            <p:nvPr/>
          </p:nvSpPr>
          <p:spPr>
            <a:xfrm>
              <a:off x="5929322" y="5857892"/>
              <a:ext cx="500066" cy="142876"/>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TextBox 9"/>
            <p:cNvSpPr txBox="1"/>
            <p:nvPr/>
          </p:nvSpPr>
          <p:spPr>
            <a:xfrm>
              <a:off x="6348425" y="5733395"/>
              <a:ext cx="928694" cy="398780"/>
            </a:xfrm>
            <a:prstGeom prst="rect">
              <a:avLst/>
            </a:prstGeom>
            <a:noFill/>
          </p:spPr>
          <p:txBody>
            <a:bodyPr wrap="square" rtlCol="0">
              <a:spAutoFit/>
            </a:bodyPr>
            <a:lstStyle/>
            <a:p>
              <a:r>
                <a:rPr lang="zh-CN" altLang="en-US" sz="2000">
                  <a:solidFill>
                    <a:srgbClr val="FF0000"/>
                  </a:solidFill>
                  <a:latin typeface="微软雅黑" panose="020B0503020204020204" pitchFamily="34" charset="-122"/>
                  <a:ea typeface="微软雅黑" panose="020B0503020204020204" pitchFamily="34" charset="-122"/>
                </a:rPr>
                <a:t>错误</a:t>
              </a:r>
              <a:endParaRPr lang="zh-CN" altLang="en-US" sz="2000">
                <a:solidFill>
                  <a:srgbClr val="FF0000"/>
                </a:solidFill>
                <a:latin typeface="微软雅黑" panose="020B0503020204020204" pitchFamily="34" charset="-122"/>
                <a:ea typeface="微软雅黑" panose="020B0503020204020204" pitchFamily="34" charset="-122"/>
              </a:endParaRPr>
            </a:p>
          </p:txBody>
        </p:sp>
      </p:grpSp>
      <p:grpSp>
        <p:nvGrpSpPr>
          <p:cNvPr id="6" name="组合 13"/>
          <p:cNvGrpSpPr/>
          <p:nvPr/>
        </p:nvGrpSpPr>
        <p:grpSpPr>
          <a:xfrm>
            <a:off x="1775520" y="5517232"/>
            <a:ext cx="5615889" cy="1105576"/>
            <a:chOff x="170557" y="5286388"/>
            <a:chExt cx="5615889" cy="1105576"/>
          </a:xfrm>
        </p:grpSpPr>
        <p:sp>
          <p:nvSpPr>
            <p:cNvPr id="7" name="TextBox 4"/>
            <p:cNvSpPr txBox="1"/>
            <p:nvPr/>
          </p:nvSpPr>
          <p:spPr>
            <a:xfrm>
              <a:off x="170557" y="5931589"/>
              <a:ext cx="5615889" cy="460375"/>
            </a:xfrm>
            <a:prstGeom prst="rect">
              <a:avLst/>
            </a:prstGeom>
            <a:noFill/>
          </p:spPr>
          <p:txBody>
            <a:bodyPr wrap="square" rtlCol="0">
              <a:spAutoFit/>
            </a:bodyPr>
            <a:lstStyle/>
            <a:p>
              <a:pPr algn="l"/>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的时间复杂度为</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O(</a:t>
              </a:r>
              <a:r>
                <a:rPr lang="en-US" altLang="zh-CN" sz="2400" i="1" dirty="0">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下箭头 7"/>
            <p:cNvSpPr/>
            <p:nvPr/>
          </p:nvSpPr>
          <p:spPr>
            <a:xfrm>
              <a:off x="3286116" y="5286388"/>
              <a:ext cx="285752" cy="428628"/>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9" name="TextBox 12"/>
            <p:cNvSpPr txBox="1"/>
            <p:nvPr/>
          </p:nvSpPr>
          <p:spPr>
            <a:xfrm>
              <a:off x="3643305" y="5286388"/>
              <a:ext cx="1999859"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含一重循环</a:t>
              </a:r>
              <a:endParaRPr lang="zh-CN" altLang="en-US" sz="2400" dirty="0">
                <a:latin typeface="微软雅黑" panose="020B0503020204020204" pitchFamily="34" charset="-122"/>
                <a:ea typeface="微软雅黑" panose="020B0503020204020204" pitchFamily="34" charset="-122"/>
              </a:endParaRPr>
            </a:p>
          </p:txBody>
        </p:sp>
      </p:grpSp>
      <p:sp>
        <p:nvSpPr>
          <p:cNvPr id="10" name="TextBox 15"/>
          <p:cNvSpPr txBox="1"/>
          <p:nvPr/>
        </p:nvSpPr>
        <p:spPr>
          <a:xfrm>
            <a:off x="1559496" y="1412777"/>
            <a:ext cx="7920880" cy="377761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44000" tIns="144000" bIns="108000" rtlCol="0">
            <a:spAutoFit/>
          </a:bodyPr>
          <a:lstStyle/>
          <a:p>
            <a:pPr algn="l">
              <a:lnSpc>
                <a:spcPts val="2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k)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数组</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共有</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个元素</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if (k==n-1)</a:t>
            </a:r>
            <a:endPar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=0;i&lt;</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(“%d\n”</a:t>
            </a:r>
            <a:r>
              <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for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n-k</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k+1);</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5"/>
          <p:cNvSpPr txBox="1"/>
          <p:nvPr/>
        </p:nvSpPr>
        <p:spPr>
          <a:xfrm>
            <a:off x="1350528" y="1416043"/>
            <a:ext cx="5715040" cy="431419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44000" tIns="144000" bIns="108000" rtlCol="0">
            <a:spAutoFit/>
          </a:bodyPr>
          <a:lstStyle/>
          <a:p>
            <a:pPr algn="l">
              <a:lnSpc>
                <a:spcPct val="15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k)  </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if (k==n-1)</a:t>
            </a:r>
            <a:endParaRPr lang="en-US" altLang="zh-CN"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16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=0;i&lt;</a:t>
            </a:r>
            <a:r>
              <a:rPr lang="en-US" altLang="zh-CN" sz="16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(“%d\n”</a:t>
            </a:r>
            <a:r>
              <a:rPr lang="zh-CN" altLang="en-US"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16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for (</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n-k</a:t>
            </a:r>
            <a:r>
              <a:rPr lang="zh-CN" altLang="en-US"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16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6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k+1);</a:t>
            </a:r>
            <a:endParaRPr lang="en-US" altLang="zh-CN" sz="16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11"/>
          <p:cNvSpPr txBox="1"/>
          <p:nvPr/>
        </p:nvSpPr>
        <p:spPr>
          <a:xfrm>
            <a:off x="1023520" y="930206"/>
            <a:ext cx="7232720"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的执行时间为</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27"/>
          <p:cNvGrpSpPr/>
          <p:nvPr/>
        </p:nvGrpSpPr>
        <p:grpSpPr>
          <a:xfrm>
            <a:off x="1993470" y="2276872"/>
            <a:ext cx="7429552" cy="758190"/>
            <a:chOff x="1000100" y="1928802"/>
            <a:chExt cx="7429552" cy="758190"/>
          </a:xfrm>
        </p:grpSpPr>
        <p:sp>
          <p:nvSpPr>
            <p:cNvPr id="5" name="TextBox 18"/>
            <p:cNvSpPr txBox="1"/>
            <p:nvPr/>
          </p:nvSpPr>
          <p:spPr>
            <a:xfrm>
              <a:off x="6072198" y="1928802"/>
              <a:ext cx="2357454" cy="758190"/>
            </a:xfrm>
            <a:prstGeom prst="rect">
              <a:avLst/>
            </a:prstGeom>
            <a:noFill/>
          </p:spPr>
          <p:txBody>
            <a:bodyPr wrap="square" rtlCol="0">
              <a:spAutoFit/>
            </a:bodyPr>
            <a:lstStyle/>
            <a:p>
              <a:pPr algn="l">
                <a:lnSpc>
                  <a:spcPts val="2600"/>
                </a:lnSpc>
                <a:spcBef>
                  <a:spcPts val="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圆角矩形 19"/>
            <p:cNvSpPr/>
            <p:nvPr/>
          </p:nvSpPr>
          <p:spPr>
            <a:xfrm>
              <a:off x="1000100" y="1962140"/>
              <a:ext cx="4643470" cy="681042"/>
            </a:xfrm>
            <a:prstGeom prst="roundRect">
              <a:avLst/>
            </a:prstGeom>
            <a:solidFill>
              <a:schemeClr val="bg1">
                <a:lumMod val="95000"/>
                <a:alpha val="13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7" name="左箭头 22"/>
            <p:cNvSpPr/>
            <p:nvPr/>
          </p:nvSpPr>
          <p:spPr>
            <a:xfrm>
              <a:off x="5643570" y="2227273"/>
              <a:ext cx="432000" cy="214314"/>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8" name="组合 28"/>
          <p:cNvGrpSpPr/>
          <p:nvPr/>
        </p:nvGrpSpPr>
        <p:grpSpPr>
          <a:xfrm>
            <a:off x="2064908" y="3797590"/>
            <a:ext cx="7991532" cy="1071570"/>
            <a:chOff x="1152500" y="3001474"/>
            <a:chExt cx="7991532" cy="1071570"/>
          </a:xfrm>
        </p:grpSpPr>
        <p:sp>
          <p:nvSpPr>
            <p:cNvPr id="9" name="圆角矩形 20"/>
            <p:cNvSpPr/>
            <p:nvPr/>
          </p:nvSpPr>
          <p:spPr>
            <a:xfrm>
              <a:off x="1152500" y="3001474"/>
              <a:ext cx="4491070" cy="1071570"/>
            </a:xfrm>
            <a:prstGeom prst="roundRect">
              <a:avLst/>
            </a:prstGeom>
            <a:solidFill>
              <a:schemeClr val="bg1">
                <a:lumMod val="95000"/>
                <a:alpha val="13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10" name="TextBox 21"/>
            <p:cNvSpPr txBox="1"/>
            <p:nvPr/>
          </p:nvSpPr>
          <p:spPr>
            <a:xfrm>
              <a:off x="6072198" y="3205740"/>
              <a:ext cx="3071834" cy="758190"/>
            </a:xfrm>
            <a:prstGeom prst="rect">
              <a:avLst/>
            </a:prstGeom>
            <a:noFill/>
          </p:spPr>
          <p:txBody>
            <a:bodyPr wrap="square" rtlCol="0">
              <a:spAutoFit/>
            </a:bodyPr>
            <a:lstStyle/>
            <a:p>
              <a:pPr algn="l">
                <a:lnSpc>
                  <a:spcPts val="2600"/>
                </a:lnSpc>
                <a:spcBef>
                  <a:spcPts val="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k&lt;n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左箭头 23"/>
            <p:cNvSpPr/>
            <p:nvPr/>
          </p:nvSpPr>
          <p:spPr>
            <a:xfrm>
              <a:off x="5643570" y="3443867"/>
              <a:ext cx="432000" cy="214314"/>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sp>
        <p:nvSpPr>
          <p:cNvPr id="12" name="TextBox 14"/>
          <p:cNvSpPr txBox="1"/>
          <p:nvPr/>
        </p:nvSpPr>
        <p:spPr>
          <a:xfrm>
            <a:off x="407368" y="951111"/>
            <a:ext cx="500066" cy="521970"/>
          </a:xfrm>
          <a:prstGeom prst="rect">
            <a:avLst/>
          </a:prstGeom>
          <a:blipFill>
            <a:blip r:embed="rId1" cstate="print"/>
            <a:tile tx="0" ty="0" sx="100000" sy="100000" flip="none" algn="tl"/>
          </a:blipFill>
          <a:effectLst>
            <a:outerShdw blurRad="76200" dir="13500000" sy="23000" kx="1200000" algn="br"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0000"/>
              </a:lnSpc>
            </a:pPr>
            <a:r>
              <a:rPr lang="zh-CN" altLang="en-US" sz="2800" b="0" dirty="0">
                <a:solidFill>
                  <a:schemeClr val="tx1"/>
                </a:solidFill>
                <a:latin typeface="微软雅黑" panose="020B0503020204020204" pitchFamily="34" charset="-122"/>
                <a:ea typeface="微软雅黑" panose="020B0503020204020204" pitchFamily="34" charset="-122"/>
              </a:rPr>
              <a:t>解</a:t>
            </a:r>
            <a:endParaRPr lang="zh-CN" altLang="en-US" sz="2800" b="0" dirty="0">
              <a:solidFill>
                <a:schemeClr val="tx1"/>
              </a:solidFill>
              <a:latin typeface="微软雅黑" panose="020B0503020204020204" pitchFamily="34" charset="-122"/>
              <a:ea typeface="微软雅黑" panose="020B0503020204020204" pitchFamily="34" charset="-122"/>
            </a:endParaRPr>
          </a:p>
        </p:txBody>
      </p:sp>
      <p:grpSp>
        <p:nvGrpSpPr>
          <p:cNvPr id="13" name="组合 30"/>
          <p:cNvGrpSpPr/>
          <p:nvPr/>
        </p:nvGrpSpPr>
        <p:grpSpPr>
          <a:xfrm>
            <a:off x="1564842" y="5392815"/>
            <a:ext cx="6357982" cy="1446097"/>
            <a:chOff x="571472" y="5072074"/>
            <a:chExt cx="6357982" cy="1446097"/>
          </a:xfrm>
        </p:grpSpPr>
        <p:sp>
          <p:nvSpPr>
            <p:cNvPr id="14" name="Text Box 2"/>
            <p:cNvSpPr txBox="1">
              <a:spLocks noChangeArrowheads="1"/>
            </p:cNvSpPr>
            <p:nvPr/>
          </p:nvSpPr>
          <p:spPr bwMode="auto">
            <a:xfrm>
              <a:off x="571472" y="5584721"/>
              <a:ext cx="6357982" cy="933450"/>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tIns="108000" bIns="108000">
              <a:spAutoFit/>
            </a:bodyPr>
            <a:lstStyle/>
            <a:p>
              <a:pPr algn="l">
                <a:lnSpc>
                  <a:spcPts val="28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其他情况</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TextBox 17"/>
            <p:cNvSpPr txBox="1"/>
            <p:nvPr/>
          </p:nvSpPr>
          <p:spPr>
            <a:xfrm>
              <a:off x="3143240" y="5072074"/>
              <a:ext cx="2428892" cy="368300"/>
            </a:xfrm>
            <a:prstGeom prst="rect">
              <a:avLst/>
            </a:prstGeom>
            <a:noFill/>
          </p:spPr>
          <p:txBody>
            <a:bodyPr wrap="square" rtlCol="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的递推式：</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下箭头 29"/>
            <p:cNvSpPr/>
            <p:nvPr/>
          </p:nvSpPr>
          <p:spPr>
            <a:xfrm>
              <a:off x="2928926" y="5072074"/>
              <a:ext cx="214314" cy="4680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6492" y="1030424"/>
            <a:ext cx="4797152" cy="47971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06872" y="3316930"/>
            <a:ext cx="5386400" cy="266763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180000" rIns="144000" bIns="180000">
            <a:spAutoFit/>
          </a:bodyPr>
          <a:lstStyle/>
          <a:p>
            <a:pPr algn="just">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fact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(n==1)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语句</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return 1;</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语句</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语句</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return n*</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fact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语句</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80000"/>
              </a:lnSpc>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4"/>
          <p:cNvSpPr txBox="1">
            <a:spLocks noChangeArrowheads="1"/>
          </p:cNvSpPr>
          <p:nvPr/>
        </p:nvSpPr>
        <p:spPr bwMode="auto">
          <a:xfrm>
            <a:off x="695400" y="1506270"/>
            <a:ext cx="9329690" cy="460375"/>
          </a:xfrm>
          <a:prstGeom prst="rect">
            <a:avLst/>
          </a:prstGeom>
          <a:noFill/>
          <a:ln w="9525">
            <a:noFill/>
            <a:miter lim="800000"/>
          </a:ln>
          <a:effectLst/>
        </p:spPr>
        <p:txBody>
          <a:bodyPr wrap="square">
            <a:spAutoFit/>
          </a:bodyPr>
          <a:lstStyle/>
          <a:p>
            <a:pPr algn="l"/>
            <a:r>
              <a:rPr lang="zh-CN"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5.1</a:t>
            </a:r>
            <a:r>
              <a:rPr lang="zh-CN"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根据求阶乘的定义，给出求</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为正整数）的递归函数。</a:t>
            </a:r>
            <a:endPar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5"/>
          <p:cNvSpPr txBox="1"/>
          <p:nvPr/>
        </p:nvSpPr>
        <p:spPr>
          <a:xfrm>
            <a:off x="2035434" y="2033502"/>
            <a:ext cx="5500726" cy="1031240"/>
          </a:xfrm>
          <a:prstGeom prst="rect">
            <a:avLst/>
          </a:prstGeom>
          <a:solidFill>
            <a:schemeClr val="accent6">
              <a:lumMod val="40000"/>
              <a:lumOff val="60000"/>
            </a:schemeClr>
          </a:solidFill>
          <a:ln>
            <a:solidFill>
              <a:schemeClr val="accent6">
                <a:lumMod val="20000"/>
                <a:lumOff val="8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spcBef>
                <a:spcPts val="600"/>
              </a:spcBef>
              <a:buBlip>
                <a:blip r:embed="rId1"/>
              </a:buBlip>
            </a:pP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的定义是</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spcBef>
                <a:spcPts val="600"/>
              </a:spcBef>
              <a:buBlip>
                <a:blip r:embed="rId1"/>
              </a:buBlip>
            </a:pP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递归函数</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fact(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如下</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6"/>
          <p:cNvSpPr txBox="1"/>
          <p:nvPr/>
        </p:nvSpPr>
        <p:spPr>
          <a:xfrm>
            <a:off x="1321054" y="2186036"/>
            <a:ext cx="500066" cy="368300"/>
          </a:xfrm>
          <a:prstGeom prst="rect">
            <a:avLst/>
          </a:prstGeom>
          <a:blipFill>
            <a:blip r:embed="rId2" cstate="print"/>
            <a:tile tx="0" ty="0" sx="100000" sy="100000" flip="none" algn="tl"/>
          </a:blipFill>
          <a:effectLst>
            <a:outerShdw blurRad="76200" dir="13500000" sy="23000" kx="1200000" algn="br"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b="0" dirty="0">
                <a:solidFill>
                  <a:srgbClr val="C00000"/>
                </a:solidFill>
                <a:latin typeface="微软雅黑" panose="020B0503020204020204" pitchFamily="34" charset="-122"/>
                <a:ea typeface="微软雅黑" panose="020B0503020204020204" pitchFamily="34" charset="-122"/>
              </a:rPr>
              <a:t>解</a:t>
            </a:r>
            <a:endParaRPr lang="zh-CN" altLang="en-US" b="0" dirty="0">
              <a:solidFill>
                <a:srgbClr val="C00000"/>
              </a:solidFill>
              <a:latin typeface="微软雅黑" panose="020B0503020204020204" pitchFamily="34" charset="-122"/>
              <a:ea typeface="微软雅黑" panose="020B0503020204020204" pitchFamily="34" charset="-122"/>
            </a:endParaRPr>
          </a:p>
        </p:txBody>
      </p:sp>
      <p:sp>
        <p:nvSpPr>
          <p:cNvPr id="6" name="TextBox 7"/>
          <p:cNvSpPr txBox="1"/>
          <p:nvPr/>
        </p:nvSpPr>
        <p:spPr>
          <a:xfrm>
            <a:off x="3892822" y="6329440"/>
            <a:ext cx="2635226" cy="460375"/>
          </a:xfrm>
          <a:prstGeom prst="rect">
            <a:avLst/>
          </a:prstGeom>
          <a:noFill/>
        </p:spPr>
        <p:txBody>
          <a:bodyPr wrap="square" rtlCol="0">
            <a:spAutoFit/>
          </a:bodyPr>
          <a:lstStyle/>
          <a:p>
            <a:pPr algn="l"/>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直接递归函数</a:t>
            </a:r>
            <a:endPar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上箭头 8"/>
          <p:cNvSpPr/>
          <p:nvPr/>
        </p:nvSpPr>
        <p:spPr>
          <a:xfrm>
            <a:off x="4464326" y="5900812"/>
            <a:ext cx="214314" cy="357190"/>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1" name="文本框 10"/>
          <p:cNvSpPr txBox="1"/>
          <p:nvPr/>
        </p:nvSpPr>
        <p:spPr>
          <a:xfrm>
            <a:off x="119336" y="836712"/>
            <a:ext cx="3178042" cy="1076325"/>
          </a:xfrm>
          <a:prstGeom prst="rect">
            <a:avLst/>
          </a:prstGeom>
          <a:noFill/>
        </p:spPr>
        <p:txBody>
          <a:bodyPr wrap="square">
            <a:spAutoFit/>
          </a:bodyPr>
          <a:lstStyle/>
          <a:p>
            <a:pPr>
              <a:spcBef>
                <a:spcPct val="50000"/>
              </a:spcBef>
            </a:pPr>
            <a:r>
              <a:rPr lang="en-US" altLang="zh-CN"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5.1.1 </a:t>
            </a:r>
            <a:r>
              <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递归的定义</a:t>
            </a:r>
            <a:endPar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1614" y="2510318"/>
            <a:ext cx="4015026" cy="40150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2166910" y="3338753"/>
            <a:ext cx="8001056" cy="2553335"/>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rtlCol="0">
            <a:spAutoFit/>
          </a:bodyPr>
          <a:lstStyle/>
          <a:p>
            <a:pPr algn="just">
              <a:lnSpc>
                <a:spcPct val="100000"/>
              </a:lnSpc>
              <a:spcBef>
                <a:spcPts val="18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T</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T</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 T</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00000"/>
              </a:lnSpc>
              <a:spcBef>
                <a:spcPts val="18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+ 2+T</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00000"/>
              </a:lnSpc>
              <a:spcBef>
                <a:spcPts val="18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+ 2 +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00000"/>
              </a:lnSpc>
              <a:spcBef>
                <a:spcPts val="18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+1)/2+</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lnSpc>
                <a:spcPct val="100000"/>
              </a:lnSpc>
              <a:spcBef>
                <a:spcPts val="18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O(</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6"/>
          <p:cNvGrpSpPr/>
          <p:nvPr/>
        </p:nvGrpSpPr>
        <p:grpSpPr>
          <a:xfrm>
            <a:off x="6167438" y="4168482"/>
            <a:ext cx="393700" cy="333375"/>
            <a:chOff x="3856038" y="4098925"/>
            <a:chExt cx="393700" cy="333375"/>
          </a:xfrm>
        </p:grpSpPr>
        <p:sp>
          <p:nvSpPr>
            <p:cNvPr id="4" name="Line 3"/>
            <p:cNvSpPr>
              <a:spLocks noChangeShapeType="1"/>
            </p:cNvSpPr>
            <p:nvPr/>
          </p:nvSpPr>
          <p:spPr bwMode="auto">
            <a:xfrm flipH="1">
              <a:off x="3856038" y="4098925"/>
              <a:ext cx="360362" cy="287338"/>
            </a:xfrm>
            <a:prstGeom prst="line">
              <a:avLst/>
            </a:prstGeom>
            <a:noFill/>
            <a:ln w="9525">
              <a:solidFill>
                <a:srgbClr val="C00000"/>
              </a:solidFill>
              <a:round/>
            </a:ln>
            <a:effectLst/>
          </p:spPr>
          <p:txBody>
            <a:bodyPr>
              <a:spAutoFit/>
            </a:bodyPr>
            <a:lstStyle/>
            <a:p>
              <a:endParaRPr lang="zh-CN" altLang="en-US" dirty="0"/>
            </a:p>
          </p:txBody>
        </p:sp>
        <p:sp>
          <p:nvSpPr>
            <p:cNvPr id="5" name="Line 4"/>
            <p:cNvSpPr>
              <a:spLocks noChangeShapeType="1"/>
            </p:cNvSpPr>
            <p:nvPr/>
          </p:nvSpPr>
          <p:spPr bwMode="auto">
            <a:xfrm flipH="1">
              <a:off x="3889375" y="4144963"/>
              <a:ext cx="360363" cy="287337"/>
            </a:xfrm>
            <a:prstGeom prst="line">
              <a:avLst/>
            </a:prstGeom>
            <a:noFill/>
            <a:ln w="9525">
              <a:solidFill>
                <a:srgbClr val="C00000"/>
              </a:solidFill>
              <a:round/>
            </a:ln>
            <a:effectLst/>
          </p:spPr>
          <p:txBody>
            <a:bodyPr>
              <a:spAutoFit/>
            </a:bodyPr>
            <a:lstStyle/>
            <a:p>
              <a:endParaRPr lang="zh-CN" altLang="en-US" dirty="0"/>
            </a:p>
          </p:txBody>
        </p:sp>
      </p:grpSp>
      <p:sp>
        <p:nvSpPr>
          <p:cNvPr id="6" name="TextBox 7"/>
          <p:cNvSpPr txBox="1"/>
          <p:nvPr/>
        </p:nvSpPr>
        <p:spPr>
          <a:xfrm>
            <a:off x="2095472" y="5908261"/>
            <a:ext cx="6880848" cy="460375"/>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rtlCol="0">
            <a:spAutoFit/>
          </a:bodyPr>
          <a:lstStyle/>
          <a:p>
            <a:pPr algn="l"/>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所以调用</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的时间复杂度为</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400" i="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baseline="30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 Box 2"/>
          <p:cNvSpPr txBox="1">
            <a:spLocks noChangeArrowheads="1"/>
          </p:cNvSpPr>
          <p:nvPr/>
        </p:nvSpPr>
        <p:spPr bwMode="auto">
          <a:xfrm>
            <a:off x="2095472" y="1052736"/>
            <a:ext cx="6357982" cy="933450"/>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tIns="108000" bIns="108000">
            <a:spAutoFit/>
          </a:bodyPr>
          <a:lstStyle/>
          <a:p>
            <a:pPr algn="l">
              <a:lnSpc>
                <a:spcPts val="28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其他情况</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8" name="组合 18"/>
          <p:cNvGrpSpPr/>
          <p:nvPr/>
        </p:nvGrpSpPr>
        <p:grpSpPr>
          <a:xfrm>
            <a:off x="881026" y="2267182"/>
            <a:ext cx="8909654" cy="758190"/>
            <a:chOff x="-642974" y="1571612"/>
            <a:chExt cx="8909654" cy="758190"/>
          </a:xfrm>
        </p:grpSpPr>
        <p:sp>
          <p:nvSpPr>
            <p:cNvPr id="9" name="TextBox 5"/>
            <p:cNvSpPr txBox="1"/>
            <p:nvPr/>
          </p:nvSpPr>
          <p:spPr>
            <a:xfrm>
              <a:off x="-642974" y="1571612"/>
              <a:ext cx="6357982" cy="758190"/>
            </a:xfrm>
            <a:prstGeom prst="rect">
              <a:avLst/>
            </a:prstGeom>
            <a:noFill/>
          </p:spPr>
          <p:txBody>
            <a:bodyPr wrap="square" rtlCol="0">
              <a:spAutoFit/>
            </a:bodyPr>
            <a:lstStyle/>
            <a:p>
              <a:pPr marL="457200" indent="-457200" algn="l">
                <a:lnSpc>
                  <a:spcPts val="2600"/>
                </a:lnSpc>
                <a:spcBef>
                  <a:spcPts val="0"/>
                </a:spcBef>
                <a:buBlip>
                  <a:blip r:embed="rId1"/>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的执行时间为</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600"/>
                </a:lnSpc>
                <a:spcBef>
                  <a:spcPts val="0"/>
                </a:spcBef>
                <a:buBlip>
                  <a:blip r:embed="rId1"/>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而</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的执行时间为</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Box 15"/>
            <p:cNvSpPr txBox="1"/>
            <p:nvPr/>
          </p:nvSpPr>
          <p:spPr>
            <a:xfrm>
              <a:off x="6123540" y="1683242"/>
              <a:ext cx="2143140" cy="398780"/>
            </a:xfrm>
            <a:prstGeom prst="rect">
              <a:avLst/>
            </a:prstGeom>
            <a:noFill/>
          </p:spPr>
          <p:txBody>
            <a:bodyPr wrap="square" rtlCol="0">
              <a:spAutoFit/>
            </a:bodyPr>
            <a:lstStyle/>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)=T</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0)</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1" name="右箭头 17"/>
            <p:cNvSpPr/>
            <p:nvPr/>
          </p:nvSpPr>
          <p:spPr>
            <a:xfrm>
              <a:off x="5643570" y="1785926"/>
              <a:ext cx="357190"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1406930" y="1096647"/>
            <a:ext cx="5522386" cy="460375"/>
          </a:xfrm>
          <a:prstGeom prst="rect">
            <a:avLst/>
          </a:prstGeom>
          <a:noFill/>
        </p:spPr>
        <p:txBody>
          <a:bodyPr wrap="square" rtlCol="0">
            <a:spAutoFit/>
          </a:bodyPr>
          <a:lstStyle/>
          <a:p>
            <a:pPr algn="l"/>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设有算法如下</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数组元素有序的）</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10"/>
          <p:cNvSpPr txBox="1"/>
          <p:nvPr/>
        </p:nvSpPr>
        <p:spPr>
          <a:xfrm>
            <a:off x="1631504" y="1809888"/>
            <a:ext cx="6715172" cy="428815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lIns="216000" tIns="144000" bIns="144000" rtlCol="0">
            <a:spAutoFit/>
          </a:bodyPr>
          <a:lstStyle/>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m=(</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(s&lt;=t)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if (a[m]==x)</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m;</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if (x&lt;a[m])</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(a,s,m-1,x);</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(a,m+1,t,x);</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-1;</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11"/>
          <p:cNvSpPr txBox="1"/>
          <p:nvPr/>
        </p:nvSpPr>
        <p:spPr>
          <a:xfrm>
            <a:off x="2595538" y="6310481"/>
            <a:ext cx="6715172" cy="398780"/>
          </a:xfrm>
          <a:prstGeom prst="rect">
            <a:avLst/>
          </a:prstGeom>
          <a:noFill/>
        </p:spPr>
        <p:txBody>
          <a:bodyPr wrap="square" rtlCol="0">
            <a:spAutoFit/>
          </a:bodyPr>
          <a:lstStyle/>
          <a:p>
            <a:pPr algn="l"/>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分析</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Find(a,0,n-1,x)</a:t>
            </a:r>
            <a:r>
              <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的时间复杂度是多少。</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组合 19"/>
          <p:cNvGrpSpPr/>
          <p:nvPr/>
        </p:nvGrpSpPr>
        <p:grpSpPr>
          <a:xfrm>
            <a:off x="335360" y="882333"/>
            <a:ext cx="821462" cy="821462"/>
            <a:chOff x="4015593" y="3883383"/>
            <a:chExt cx="821462" cy="821462"/>
          </a:xfrm>
        </p:grpSpPr>
        <p:sp>
          <p:nvSpPr>
            <p:cNvPr id="6" name="椭圆 5"/>
            <p:cNvSpPr/>
            <p:nvPr/>
          </p:nvSpPr>
          <p:spPr>
            <a:xfrm>
              <a:off x="4015593" y="3883383"/>
              <a:ext cx="821462" cy="821462"/>
            </a:xfrm>
            <a:prstGeom prst="ellipse">
              <a:avLst/>
            </a:prstGeom>
            <a:solidFill>
              <a:srgbClr val="FC9A48"/>
            </a:solidFill>
            <a:ln w="25400">
              <a:solidFill>
                <a:srgbClr val="FC9A48"/>
              </a:solidFill>
            </a:ln>
            <a:effectLst>
              <a:outerShdw blurRad="228600" dist="2286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p:spPr>
          <p:txBody>
            <a:bodyPr lIns="121920" tIns="60960" rIns="121920" bIns="60960"/>
            <a:lstStyle/>
            <a:p>
              <a:pPr defTabSz="913765" fontAlgn="auto">
                <a:spcBef>
                  <a:spcPts val="0"/>
                </a:spcBef>
                <a:spcAft>
                  <a:spcPts val="0"/>
                </a:spcAft>
                <a:defRPr/>
              </a:pPr>
              <a:endParaRPr lang="zh-CN" altLang="en-US" sz="249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24192" y="1146036"/>
            <a:ext cx="5048112" cy="504811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46958" y="1753362"/>
            <a:ext cx="5143536" cy="428815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lIns="216000" tIns="144000" bIns="144000" rtlCol="0">
            <a:spAutoFit/>
          </a:bodyPr>
          <a:lstStyle/>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t,int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x)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m=(</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(s&lt;=t)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if (a[m]==x)</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m;</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if (x&lt;a[m])</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(a,s,m-1,x);</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(a,m+1,t,x);</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-1;</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1265764" y="1089807"/>
            <a:ext cx="5715040" cy="460375"/>
          </a:xfrm>
          <a:prstGeom prst="rect">
            <a:avLst/>
          </a:prstGeom>
          <a:noFill/>
        </p:spPr>
        <p:txBody>
          <a:bodyPr wrap="square" rtlCol="0">
            <a:spAutoFit/>
          </a:bodyPr>
          <a:lstStyle/>
          <a:p>
            <a:pPr algn="l"/>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的执行时间为</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13"/>
          <p:cNvGrpSpPr/>
          <p:nvPr/>
        </p:nvGrpSpPr>
        <p:grpSpPr>
          <a:xfrm>
            <a:off x="7133370" y="1877884"/>
            <a:ext cx="3428992" cy="1621794"/>
            <a:chOff x="5715008" y="1071546"/>
            <a:chExt cx="3428992" cy="1621794"/>
          </a:xfrm>
        </p:grpSpPr>
        <p:sp>
          <p:nvSpPr>
            <p:cNvPr id="5" name="TextBox 4"/>
            <p:cNvSpPr txBox="1"/>
            <p:nvPr/>
          </p:nvSpPr>
          <p:spPr>
            <a:xfrm>
              <a:off x="5715008" y="1071546"/>
              <a:ext cx="3143272" cy="39878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en-US" altLang="zh-CN" sz="2000" b="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b="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5"/>
            <p:cNvSpPr txBox="1"/>
            <p:nvPr/>
          </p:nvSpPr>
          <p:spPr>
            <a:xfrm>
              <a:off x="5715008" y="2294560"/>
              <a:ext cx="1357322" cy="39878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en-US" altLang="zh-CN" sz="2000" b="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b="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en-US"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Box 6"/>
            <p:cNvSpPr txBox="1"/>
            <p:nvPr/>
          </p:nvSpPr>
          <p:spPr>
            <a:xfrm>
              <a:off x="7143768" y="2275902"/>
              <a:ext cx="2000232" cy="39878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ct val="100000"/>
                </a:lnSpc>
              </a:pPr>
              <a:r>
                <a:rPr lang="en-US" altLang="zh-CN" sz="2000" b="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/2+1..</a:t>
              </a:r>
              <a:r>
                <a:rPr lang="en-US" altLang="zh-CN" sz="2000" b="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 name="直接箭头连接符 7"/>
            <p:cNvCxnSpPr/>
            <p:nvPr/>
          </p:nvCxnSpPr>
          <p:spPr>
            <a:xfrm flipH="1">
              <a:off x="6500828" y="1519154"/>
              <a:ext cx="785816" cy="671460"/>
            </a:xfrm>
            <a:prstGeom prst="straightConnector1">
              <a:avLst/>
            </a:prstGeom>
            <a:ln>
              <a:solidFill>
                <a:srgbClr val="FC9A48"/>
              </a:solidFill>
              <a:tailEnd type="arrow"/>
            </a:ln>
          </p:spPr>
          <p:style>
            <a:lnRef idx="2">
              <a:schemeClr val="accent5"/>
            </a:lnRef>
            <a:fillRef idx="0">
              <a:schemeClr val="accent5"/>
            </a:fillRef>
            <a:effectRef idx="1">
              <a:schemeClr val="accent5"/>
            </a:effectRef>
            <a:fontRef idx="minor">
              <a:schemeClr val="tx1"/>
            </a:fontRef>
          </p:style>
        </p:cxnSp>
        <p:cxnSp>
          <p:nvCxnSpPr>
            <p:cNvPr id="9" name="直接箭头连接符 8"/>
            <p:cNvCxnSpPr/>
            <p:nvPr/>
          </p:nvCxnSpPr>
          <p:spPr>
            <a:xfrm>
              <a:off x="7286644" y="1519154"/>
              <a:ext cx="857240" cy="671460"/>
            </a:xfrm>
            <a:prstGeom prst="straightConnector1">
              <a:avLst/>
            </a:prstGeom>
            <a:ln>
              <a:solidFill>
                <a:srgbClr val="FC9A48"/>
              </a:solidFill>
              <a:tailEnd type="arrow"/>
            </a:ln>
          </p:spPr>
          <p:style>
            <a:lnRef idx="2">
              <a:schemeClr val="accent5"/>
            </a:lnRef>
            <a:fillRef idx="0">
              <a:schemeClr val="accent5"/>
            </a:fillRef>
            <a:effectRef idx="1">
              <a:schemeClr val="accent5"/>
            </a:effectRef>
            <a:fontRef idx="minor">
              <a:schemeClr val="tx1"/>
            </a:fontRef>
          </p:style>
        </p:cxnSp>
      </p:grpSp>
      <p:grpSp>
        <p:nvGrpSpPr>
          <p:cNvPr id="10" name="组合 14"/>
          <p:cNvGrpSpPr/>
          <p:nvPr/>
        </p:nvGrpSpPr>
        <p:grpSpPr>
          <a:xfrm>
            <a:off x="7276246" y="3592397"/>
            <a:ext cx="3143272" cy="1412562"/>
            <a:chOff x="5857884" y="2786058"/>
            <a:chExt cx="3143272" cy="1412562"/>
          </a:xfrm>
        </p:grpSpPr>
        <p:sp>
          <p:nvSpPr>
            <p:cNvPr id="11" name="TextBox 11"/>
            <p:cNvSpPr txBox="1"/>
            <p:nvPr/>
          </p:nvSpPr>
          <p:spPr>
            <a:xfrm>
              <a:off x="5857884" y="3429000"/>
              <a:ext cx="3143272" cy="769620"/>
            </a:xfrm>
            <a:prstGeom prst="rect">
              <a:avLst/>
            </a:prstGeom>
            <a:solidFill>
              <a:schemeClr val="accent6">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/2)+1</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&gt;1</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下箭头 12"/>
            <p:cNvSpPr/>
            <p:nvPr/>
          </p:nvSpPr>
          <p:spPr>
            <a:xfrm>
              <a:off x="7143768" y="2786058"/>
              <a:ext cx="214314" cy="500066"/>
            </a:xfrm>
            <a:prstGeom prst="downArrow">
              <a:avLst/>
            </a:prstGeom>
            <a:gradFill>
              <a:gsLst>
                <a:gs pos="0">
                  <a:srgbClr val="FC9A48"/>
                </a:gs>
                <a:gs pos="100000">
                  <a:srgbClr val="FC9A48"/>
                </a:gs>
              </a:gsLst>
            </a:gradFill>
            <a:ln>
              <a:solidFill>
                <a:srgbClr val="FC9A48"/>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p>
          </p:txBody>
        </p:sp>
      </p:grpSp>
      <p:sp>
        <p:nvSpPr>
          <p:cNvPr id="13" name="TextBox 16"/>
          <p:cNvSpPr txBox="1"/>
          <p:nvPr/>
        </p:nvSpPr>
        <p:spPr>
          <a:xfrm>
            <a:off x="551384" y="1059030"/>
            <a:ext cx="500066" cy="521970"/>
          </a:xfrm>
          <a:prstGeom prst="rect">
            <a:avLst/>
          </a:prstGeom>
          <a:blipFill>
            <a:blip r:embed="rId1" cstate="print"/>
            <a:tile tx="0" ty="0" sx="100000" sy="100000" flip="none" algn="tl"/>
          </a:blipFill>
          <a:effectLst>
            <a:outerShdw blurRad="76200" dir="13500000" sy="23000" kx="1200000" algn="br"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00000"/>
              </a:lnSpc>
            </a:pPr>
            <a:r>
              <a:rPr lang="zh-CN" altLang="en-US" sz="2800" b="0" dirty="0">
                <a:solidFill>
                  <a:schemeClr val="tx1"/>
                </a:solidFill>
                <a:latin typeface="微软雅黑" panose="020B0503020204020204" pitchFamily="34" charset="-122"/>
                <a:ea typeface="微软雅黑" panose="020B0503020204020204" pitchFamily="34" charset="-122"/>
              </a:rPr>
              <a:t>解</a:t>
            </a:r>
            <a:endParaRPr lang="zh-CN" altLang="en-US" sz="2800" b="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09786" y="1052737"/>
            <a:ext cx="4429158" cy="954405"/>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tIns="108000" bIns="108000" rtlCol="0">
            <a:spAutoFit/>
          </a:bodyPr>
          <a:lstStyle/>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4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/2)+1	</a:t>
            </a:r>
            <a:r>
              <a:rPr lang="zh-CN"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4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&gt;1</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839416" y="2339002"/>
            <a:ext cx="7643866" cy="3969385"/>
          </a:xfrm>
          <a:prstGeom prst="rect">
            <a:avLst/>
          </a:prstGeom>
          <a:noFill/>
        </p:spPr>
        <p:txBody>
          <a:bodyPr wrap="square" rtlCol="0">
            <a:spAutoFit/>
          </a:bodyPr>
          <a:lstStyle/>
          <a:p>
            <a:pPr algn="l"/>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不妨设</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i="1"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，即</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=log</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/2)+1</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baseline="30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endPar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1+</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endPar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log</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O(log</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Find(a,0,</a:t>
            </a:r>
            <a:r>
              <a:rPr lang="en-US" altLang="zh-CN" sz="2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x</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的时间复杂度是</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O(log</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38944" y="1061865"/>
            <a:ext cx="5005456" cy="58052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descr="信纸">
            <a:hlinkClick r:id="rId1" action="ppaction://hlinksldjump"/>
          </p:cNvPr>
          <p:cNvSpPr>
            <a:spLocks noChangeArrowheads="1"/>
          </p:cNvSpPr>
          <p:nvPr/>
        </p:nvSpPr>
        <p:spPr bwMode="auto">
          <a:xfrm>
            <a:off x="335360" y="1196752"/>
            <a:ext cx="5832599" cy="635635"/>
          </a:xfrm>
          <a:prstGeom prst="rect">
            <a:avLst/>
          </a:prstGeom>
          <a:solidFill>
            <a:srgbClr val="FC9A48"/>
          </a:solidFill>
          <a:ln w="9525">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spcBef>
                <a:spcPct val="0"/>
              </a:spcBef>
            </a:pPr>
            <a:r>
              <a:rPr lang="en-US" altLang="zh-CN"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rPr>
              <a:t>递归算法的空间复杂度分析 </a:t>
            </a:r>
            <a:endPar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Box 8"/>
          <p:cNvSpPr txBox="1"/>
          <p:nvPr/>
        </p:nvSpPr>
        <p:spPr>
          <a:xfrm>
            <a:off x="1126878" y="2340900"/>
            <a:ext cx="6841330"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rPr>
              <a:t>递归算法是指算法中出现调用自己的成分。</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4" name="TextBox 9"/>
          <p:cNvSpPr txBox="1"/>
          <p:nvPr/>
        </p:nvSpPr>
        <p:spPr>
          <a:xfrm>
            <a:off x="5283774" y="4581128"/>
            <a:ext cx="6500858" cy="1010920"/>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ts val="2800"/>
              </a:lnSpc>
              <a:spcBef>
                <a:spcPts val="600"/>
              </a:spcBef>
              <a:buBlip>
                <a:blip r:embed="rId2"/>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递归算法分析也称为</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变长时空分析</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600"/>
              </a:spcBef>
              <a:buBlip>
                <a:blip r:embed="rId2"/>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非递归算法分析也称为</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定长时空分析</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latin typeface="微软雅黑" panose="020B0503020204020204" pitchFamily="34" charset="-122"/>
              <a:ea typeface="微软雅黑" panose="020B0503020204020204" pitchFamily="34" charset="-122"/>
              <a:cs typeface="Consolas" panose="020B0609020204030204" pitchFamily="49"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744" y="2132856"/>
            <a:ext cx="8712968" cy="51125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4" dur="8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4">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919536" y="1931132"/>
            <a:ext cx="6810550" cy="302895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44000" tIns="72000" bIns="72000" rtlCol="0">
            <a:spAutoFit/>
          </a:bodyPr>
          <a:lstStyle/>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Z)</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(n==1)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只有一个盘片的情况</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将第</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个盘片从</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移动到</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n,X,Z</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有两个或多个盘片的情况</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(n-1,X,Z,Y);</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将第</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个盘片从</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移动到</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n,X,Z</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(n-1,Y,X,Z);</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4"/>
          <p:cNvGrpSpPr/>
          <p:nvPr/>
        </p:nvGrpSpPr>
        <p:grpSpPr>
          <a:xfrm>
            <a:off x="551384" y="1014380"/>
            <a:ext cx="1000100" cy="785817"/>
            <a:chOff x="5691204" y="3835411"/>
            <a:chExt cx="1238250" cy="1236663"/>
          </a:xfrm>
        </p:grpSpPr>
        <p:grpSp>
          <p:nvGrpSpPr>
            <p:cNvPr id="4" name="Group 19"/>
            <p:cNvGrpSpPr/>
            <p:nvPr/>
          </p:nvGrpSpPr>
          <p:grpSpPr bwMode="auto">
            <a:xfrm>
              <a:off x="5691204" y="3835411"/>
              <a:ext cx="1238250" cy="1236663"/>
              <a:chOff x="802" y="845"/>
              <a:chExt cx="827" cy="826"/>
            </a:xfrm>
          </p:grpSpPr>
          <p:sp>
            <p:nvSpPr>
              <p:cNvPr id="6" name="Oval 20"/>
              <p:cNvSpPr>
                <a:spLocks noChangeArrowheads="1"/>
              </p:cNvSpPr>
              <p:nvPr/>
            </p:nvSpPr>
            <p:spPr bwMode="gray">
              <a:xfrm>
                <a:off x="802" y="845"/>
                <a:ext cx="827" cy="826"/>
              </a:xfrm>
              <a:prstGeom prst="ellipse">
                <a:avLst/>
              </a:prstGeom>
              <a:solidFill>
                <a:srgbClr val="F8F8F8"/>
              </a:solidFill>
              <a:ln w="38100">
                <a:solidFill>
                  <a:srgbClr val="FC9A48"/>
                </a:solidFill>
                <a:round/>
              </a:ln>
            </p:spPr>
            <p:txBody>
              <a:bodyPr wrap="none" anchor="ctr"/>
              <a:lstStyle/>
              <a:p>
                <a:endParaRPr lang="zh-CN" altLang="zh-CN" dirty="0">
                  <a:latin typeface="Calibri" panose="020F0502020204030204" charset="0"/>
                  <a:cs typeface="Arial" panose="020B0604020202020204" pitchFamily="34" charset="0"/>
                </a:endParaRPr>
              </a:p>
            </p:txBody>
          </p:sp>
          <p:sp>
            <p:nvSpPr>
              <p:cNvPr id="7" name="Oval 21"/>
              <p:cNvSpPr>
                <a:spLocks noChangeArrowheads="1"/>
              </p:cNvSpPr>
              <p:nvPr/>
            </p:nvSpPr>
            <p:spPr bwMode="gray">
              <a:xfrm>
                <a:off x="836" y="879"/>
                <a:ext cx="758" cy="758"/>
              </a:xfrm>
              <a:prstGeom prst="ellipse">
                <a:avLst/>
              </a:prstGeom>
              <a:noFill/>
              <a:ln w="38100">
                <a:solidFill>
                  <a:srgbClr val="FC9A48"/>
                </a:solidFill>
                <a:round/>
              </a:ln>
            </p:spPr>
            <p:txBody>
              <a:bodyPr wrap="none" anchor="ctr"/>
              <a:lstStyle/>
              <a:p>
                <a:endParaRPr lang="zh-CN" altLang="zh-CN" dirty="0">
                  <a:latin typeface="Calibri" panose="020F0502020204030204" charset="0"/>
                  <a:cs typeface="Arial" panose="020B0604020202020204" pitchFamily="34" charset="0"/>
                </a:endParaRPr>
              </a:p>
            </p:txBody>
          </p:sp>
          <p:sp>
            <p:nvSpPr>
              <p:cNvPr id="8" name="Oval 22"/>
              <p:cNvSpPr>
                <a:spLocks noChangeArrowheads="1"/>
              </p:cNvSpPr>
              <p:nvPr/>
            </p:nvSpPr>
            <p:spPr bwMode="gray">
              <a:xfrm>
                <a:off x="870" y="915"/>
                <a:ext cx="690" cy="690"/>
              </a:xfrm>
              <a:prstGeom prst="ellipse">
                <a:avLst/>
              </a:prstGeom>
              <a:noFill/>
              <a:ln w="38100">
                <a:solidFill>
                  <a:srgbClr val="FC9A48"/>
                </a:solidFill>
                <a:round/>
              </a:ln>
            </p:spPr>
            <p:txBody>
              <a:bodyPr wrap="none" anchor="ctr"/>
              <a:lstStyle/>
              <a:p>
                <a:endParaRPr lang="zh-CN" altLang="zh-CN" dirty="0">
                  <a:latin typeface="Calibri" panose="020F0502020204030204" charset="0"/>
                  <a:cs typeface="Arial" panose="020B0604020202020204" pitchFamily="34" charset="0"/>
                </a:endParaRPr>
              </a:p>
            </p:txBody>
          </p:sp>
        </p:grpSp>
        <p:sp>
          <p:nvSpPr>
            <p:cNvPr id="5" name="Text Box 23"/>
            <p:cNvSpPr txBox="1">
              <a:spLocks noChangeArrowheads="1"/>
            </p:cNvSpPr>
            <p:nvPr/>
          </p:nvSpPr>
          <p:spPr bwMode="gray">
            <a:xfrm>
              <a:off x="5762641" y="4117832"/>
              <a:ext cx="1082674" cy="627572"/>
            </a:xfrm>
            <a:prstGeom prst="rect">
              <a:avLst/>
            </a:prstGeom>
            <a:noFill/>
            <a:ln w="9525" algn="ctr">
              <a:noFill/>
              <a:miter lim="800000"/>
            </a:ln>
          </p:spPr>
          <p:txBody>
            <a:bodyPr>
              <a:spAutoFit/>
            </a:bodyPr>
            <a:lstStyle/>
            <a:p>
              <a:pPr algn="ctr">
                <a:lnSpc>
                  <a:spcPct val="10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示例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9" name="TextBox 10"/>
          <p:cNvSpPr txBox="1"/>
          <p:nvPr/>
        </p:nvSpPr>
        <p:spPr>
          <a:xfrm>
            <a:off x="2351584" y="5178678"/>
            <a:ext cx="5744680" cy="460375"/>
          </a:xfrm>
          <a:prstGeom prst="rect">
            <a:avLst/>
          </a:prstGeom>
          <a:noFill/>
        </p:spPr>
        <p:txBody>
          <a:bodyPr wrap="square" rtlCol="0">
            <a:spAutoFit/>
          </a:bodyPr>
          <a:lstStyle/>
          <a:p>
            <a:pPr algn="l"/>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的空间复杂度。</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312712" y="1217657"/>
            <a:ext cx="15028773" cy="549502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7216" y="3941378"/>
            <a:ext cx="7643866" cy="1553210"/>
          </a:xfrm>
          <a:prstGeom prst="rect">
            <a:avLst/>
          </a:prstGeom>
          <a:ln>
            <a:noFill/>
          </a:ln>
          <a:effectLst/>
          <a:scene3d>
            <a:camera prst="orthographicFront">
              <a:rot lat="0" lon="0" rev="0"/>
            </a:camera>
            <a:lightRig rig="brightRoom" dir="t">
              <a:rot lat="0" lon="0" rev="600000"/>
            </a:lightRig>
          </a:scene3d>
          <a:sp3d prstMaterial="metal">
            <a:bevelT w="38100" h="57150" prst="angle"/>
          </a:sp3d>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algn="l">
              <a:lnSpc>
                <a:spcPts val="2400"/>
              </a:lnSpc>
              <a:spcBef>
                <a:spcPts val="600"/>
              </a:spcBef>
              <a:buBlip>
                <a:blip r:embed="rId1"/>
              </a:buBlip>
            </a:pP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的临时空间为</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400"/>
              </a:lnSpc>
              <a:spcBef>
                <a:spcPts val="600"/>
              </a:spcBef>
              <a:buBlip>
                <a:blip r:embed="rId1"/>
              </a:buBlip>
            </a:pP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则两个问题规模为</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的子问题的临时空间均为</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400"/>
              </a:lnSpc>
              <a:spcBef>
                <a:spcPts val="600"/>
              </a:spcBef>
              <a:buBlip>
                <a:blip r:embed="rId1"/>
              </a:buBlip>
            </a:pP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总空间是</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最大值</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关系</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400"/>
              </a:lnSpc>
              <a:spcBef>
                <a:spcPts val="600"/>
              </a:spcBef>
              <a:buBlip>
                <a:blip r:embed="rId1"/>
              </a:buBlip>
            </a:pP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递推式如下</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1271464" y="970126"/>
            <a:ext cx="7215238" cy="274574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Y,char</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Z)</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(n==1)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只有一个盘片的情况</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将第</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个盘片从</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移动到</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n,X,Z</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有两个或多个盘片的情况</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(n-1,X,Z,Y);</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将第</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个盘片从</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移动到</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n,X,Z</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Hanoi1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(n-1,Y,X,Z);</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spcBef>
                <a:spcPts val="0"/>
              </a:spcBef>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4"/>
          <p:cNvSpPr txBox="1"/>
          <p:nvPr/>
        </p:nvSpPr>
        <p:spPr>
          <a:xfrm>
            <a:off x="1842968" y="5661249"/>
            <a:ext cx="5572164" cy="856615"/>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tIns="108000" bIns="108000" rtlCol="0">
            <a:spAutoFit/>
          </a:bodyPr>
          <a:lstStyle/>
          <a:p>
            <a:pPr algn="l">
              <a:lnSpc>
                <a:spcPts val="25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-1)+1</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&gt;1</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639" y="714710"/>
            <a:ext cx="4007768" cy="645333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95030" y="2338620"/>
            <a:ext cx="4071966" cy="3107690"/>
          </a:xfrm>
          <a:prstGeom prst="rect">
            <a:avLst/>
          </a:prstGeom>
          <a:noFill/>
        </p:spPr>
        <p:txBody>
          <a:bodyPr wrap="square" rtlCol="0">
            <a:spAutoFit/>
          </a:bodyPr>
          <a:lstStyle/>
          <a:p>
            <a:pPr algn="l"/>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S(</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-2)+1)+1</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+ 1 +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+ 1</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 + 1 + </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+ 1</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=O(</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2423592" y="1052737"/>
            <a:ext cx="5572164" cy="856615"/>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tIns="108000" bIns="108000" rtlCol="0">
            <a:spAutoFit/>
          </a:bodyPr>
          <a:lstStyle/>
          <a:p>
            <a:pPr algn="l">
              <a:lnSpc>
                <a:spcPts val="25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4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	</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4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&gt;1</a:t>
            </a:r>
            <a:r>
              <a:rPr lang="zh-CN"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6"/>
          <p:cNvGrpSpPr/>
          <p:nvPr/>
        </p:nvGrpSpPr>
        <p:grpSpPr>
          <a:xfrm>
            <a:off x="3466587" y="4293096"/>
            <a:ext cx="1857388" cy="532449"/>
            <a:chOff x="2043095" y="4162430"/>
            <a:chExt cx="1857388" cy="532449"/>
          </a:xfrm>
        </p:grpSpPr>
        <p:sp>
          <p:nvSpPr>
            <p:cNvPr id="5" name="左大括号 4"/>
            <p:cNvSpPr/>
            <p:nvPr/>
          </p:nvSpPr>
          <p:spPr>
            <a:xfrm rot="16200000">
              <a:off x="2900351" y="3305174"/>
              <a:ext cx="142876" cy="1857388"/>
            </a:xfrm>
            <a:prstGeom prst="leftBrace">
              <a:avLst/>
            </a:prstGeom>
            <a:ln w="19050">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6" name="TextBox 5"/>
            <p:cNvSpPr txBox="1"/>
            <p:nvPr/>
          </p:nvSpPr>
          <p:spPr>
            <a:xfrm>
              <a:off x="2666987" y="4357694"/>
              <a:ext cx="642942" cy="337185"/>
            </a:xfrm>
            <a:prstGeom prst="rect">
              <a:avLst/>
            </a:prstGeom>
            <a:noFill/>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a:t>
              </a: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911424" y="1740849"/>
            <a:ext cx="10585176" cy="54950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335360" y="1002214"/>
            <a:ext cx="11305256" cy="521970"/>
          </a:xfrm>
          <a:prstGeom prst="rect">
            <a:avLst/>
          </a:prstGeom>
          <a:noFill/>
          <a:ln w="19050" algn="ctr">
            <a:noFill/>
            <a:miter lim="800000"/>
          </a:ln>
          <a:effectLst/>
        </p:spPr>
        <p:txBody>
          <a:bodyPr wrap="square">
            <a:spAutoFit/>
          </a:bodyPr>
          <a:lstStyle/>
          <a:p>
            <a:pPr algn="just"/>
            <a:r>
              <a:rPr lang="en-US" altLang="zh-CN" sz="2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5.3】</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有如下递归算法，分析调用</a:t>
            </a:r>
            <a:r>
              <a:rPr lang="en-US" altLang="zh-CN" sz="2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800" i="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的空间复杂度。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7"/>
          <p:cNvSpPr txBox="1"/>
          <p:nvPr/>
        </p:nvSpPr>
        <p:spPr>
          <a:xfrm>
            <a:off x="2166910" y="1766893"/>
            <a:ext cx="6786610" cy="468312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44000" tIns="144000" bIns="108000" rtlCol="0">
            <a:spAutoFit/>
          </a:bodyPr>
          <a:lstStyle/>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24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k) </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数组</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共有</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个元素</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if (k==n-1)</a:t>
            </a:r>
            <a:endParaRPr lang="en-US" altLang="zh-CN"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24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=0;i&lt;</a:t>
            </a:r>
            <a:r>
              <a:rPr lang="en-US" altLang="zh-CN" sz="24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("%d\n"</a:t>
            </a:r>
            <a:r>
              <a:rPr lang="zh-CN" altLang="en-US"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4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for (</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n-k</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k+1);</a:t>
            </a:r>
            <a:endPar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335360" y="933101"/>
            <a:ext cx="2138319" cy="521970"/>
          </a:xfrm>
          <a:prstGeom prst="rect">
            <a:avLst/>
          </a:prstGeom>
          <a:noFill/>
          <a:ln w="19050" algn="ctr">
            <a:noFill/>
            <a:miter lim="800000"/>
          </a:ln>
          <a:effectLst/>
        </p:spPr>
        <p:txBody>
          <a:bodyPr wrap="square">
            <a:spAutoFit/>
          </a:bodyPr>
          <a:lstStyle/>
          <a:p>
            <a:pPr algn="just"/>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递归算法： </a:t>
            </a:r>
            <a:endPar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4"/>
          <p:cNvGrpSpPr/>
          <p:nvPr/>
        </p:nvGrpSpPr>
        <p:grpSpPr>
          <a:xfrm>
            <a:off x="7239008" y="5949584"/>
            <a:ext cx="1357322" cy="398780"/>
            <a:chOff x="5929322" y="5703784"/>
            <a:chExt cx="1357322" cy="398780"/>
          </a:xfrm>
        </p:grpSpPr>
        <p:sp>
          <p:nvSpPr>
            <p:cNvPr id="4" name="左箭头 5"/>
            <p:cNvSpPr/>
            <p:nvPr/>
          </p:nvSpPr>
          <p:spPr>
            <a:xfrm>
              <a:off x="5929322" y="5857892"/>
              <a:ext cx="500066" cy="142876"/>
            </a:xfrm>
            <a:prstGeom prst="lef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5" name="TextBox 6"/>
            <p:cNvSpPr txBox="1"/>
            <p:nvPr/>
          </p:nvSpPr>
          <p:spPr>
            <a:xfrm>
              <a:off x="6357950" y="5703784"/>
              <a:ext cx="928694" cy="398780"/>
            </a:xfrm>
            <a:prstGeom prst="rect">
              <a:avLst/>
            </a:prstGeom>
            <a:noFill/>
          </p:spPr>
          <p:txBody>
            <a:bodyPr wrap="square" rtlCol="0">
              <a:spAutoFit/>
            </a:bodyPr>
            <a:lstStyle/>
            <a:p>
              <a:pPr>
                <a:lnSpc>
                  <a:spcPct val="100000"/>
                </a:lnSpc>
              </a:pPr>
              <a:r>
                <a:rPr lang="zh-CN" altLang="en-US" sz="2000" dirty="0">
                  <a:solidFill>
                    <a:srgbClr val="C00000"/>
                  </a:solidFill>
                  <a:latin typeface="微软雅黑" panose="020B0503020204020204" pitchFamily="34" charset="-122"/>
                  <a:ea typeface="微软雅黑" panose="020B0503020204020204" pitchFamily="34" charset="-122"/>
                </a:rPr>
                <a:t>错误</a:t>
              </a:r>
              <a:endParaRPr lang="zh-CN" altLang="en-US" sz="2000" dirty="0">
                <a:solidFill>
                  <a:srgbClr val="C00000"/>
                </a:solidFill>
                <a:latin typeface="微软雅黑" panose="020B0503020204020204" pitchFamily="34" charset="-122"/>
                <a:ea typeface="微软雅黑" panose="020B0503020204020204" pitchFamily="34" charset="-122"/>
              </a:endParaRPr>
            </a:p>
          </p:txBody>
        </p:sp>
      </p:grpSp>
      <p:grpSp>
        <p:nvGrpSpPr>
          <p:cNvPr id="6" name="组合 11"/>
          <p:cNvGrpSpPr/>
          <p:nvPr/>
        </p:nvGrpSpPr>
        <p:grpSpPr>
          <a:xfrm>
            <a:off x="1881158" y="5505133"/>
            <a:ext cx="5500726" cy="960441"/>
            <a:chOff x="357158" y="5214950"/>
            <a:chExt cx="5500726" cy="960441"/>
          </a:xfrm>
        </p:grpSpPr>
        <p:sp>
          <p:nvSpPr>
            <p:cNvPr id="7" name="TextBox 8"/>
            <p:cNvSpPr txBox="1"/>
            <p:nvPr/>
          </p:nvSpPr>
          <p:spPr>
            <a:xfrm>
              <a:off x="357158" y="5715016"/>
              <a:ext cx="5429288" cy="460375"/>
            </a:xfrm>
            <a:prstGeom prst="rect">
              <a:avLst/>
            </a:prstGeom>
            <a:noFill/>
          </p:spPr>
          <p:txBody>
            <a:bodyPr wrap="square" rtlCol="0">
              <a:spAutoFit/>
            </a:bodyPr>
            <a:lstStyle/>
            <a:p>
              <a:pPr algn="l"/>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的空间复杂度为</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O(1)</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下箭头 9"/>
            <p:cNvSpPr/>
            <p:nvPr/>
          </p:nvSpPr>
          <p:spPr>
            <a:xfrm>
              <a:off x="2643174" y="5214950"/>
              <a:ext cx="214314" cy="428628"/>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9" name="TextBox 10"/>
            <p:cNvSpPr txBox="1"/>
            <p:nvPr/>
          </p:nvSpPr>
          <p:spPr>
            <a:xfrm>
              <a:off x="2928926" y="5214950"/>
              <a:ext cx="2928958" cy="368300"/>
            </a:xfrm>
            <a:prstGeom prst="rect">
              <a:avLst/>
            </a:prstGeom>
            <a:noFill/>
          </p:spPr>
          <p:txBody>
            <a:bodyPr wrap="square" rtlCol="0">
              <a:spAutoFit/>
            </a:bodyPr>
            <a:lstStyle/>
            <a:p>
              <a:pPr algn="l"/>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仅仅定义了一个临时变量</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endParaRPr lang="zh-CN" altLang="en-US"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10" name="TextBox 13"/>
          <p:cNvSpPr txBox="1"/>
          <p:nvPr/>
        </p:nvSpPr>
        <p:spPr>
          <a:xfrm>
            <a:off x="1881158" y="1268761"/>
            <a:ext cx="6572296" cy="363664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44000" tIns="144000" bIns="108000" rtlCol="0">
            <a:spAutoFit/>
          </a:bodyPr>
          <a:lstStyle/>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k)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数组</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共有</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个元素</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if (k==n-1)</a:t>
            </a:r>
            <a:endPar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=0;i&lt;</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(“%d\n”</a:t>
            </a:r>
            <a:r>
              <a:rPr lang="zh-CN" altLang="en-US"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for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n-k</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k+1);</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67636" y="933101"/>
            <a:ext cx="5589239" cy="5589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27448" y="1537628"/>
            <a:ext cx="3786214" cy="521970"/>
          </a:xfrm>
          <a:prstGeom prst="rect">
            <a:avLst/>
          </a:prstGeom>
          <a:noFill/>
          <a:ln w="9525">
            <a:noFill/>
            <a:miter lim="800000"/>
          </a:ln>
          <a:effectLst/>
        </p:spPr>
        <p:txBody>
          <a:bodyPr wrap="square">
            <a:spAutoFit/>
          </a:bodyPr>
          <a:lstStyle/>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间接递归示例：       </a:t>
            </a:r>
            <a:endPar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Box 4"/>
          <p:cNvSpPr txBox="1"/>
          <p:nvPr/>
        </p:nvSpPr>
        <p:spPr>
          <a:xfrm>
            <a:off x="3452794" y="2060848"/>
            <a:ext cx="2000264" cy="2800985"/>
          </a:xfrm>
          <a:prstGeom prst="rect">
            <a:avLst/>
          </a:prstGeom>
          <a:solidFill>
            <a:schemeClr val="bg1">
              <a:lumMod val="95000"/>
            </a:schemeClr>
          </a:solidFill>
          <a:ln>
            <a:solidFill>
              <a:srgbClr val="FC9A48"/>
            </a:solidFill>
          </a:ln>
          <a:scene3d>
            <a:camera prst="perspectiveRight"/>
            <a:lightRig rig="threePt" dir="t"/>
          </a:scene3d>
        </p:spPr>
        <p:style>
          <a:lnRef idx="1">
            <a:schemeClr val="accent5"/>
          </a:lnRef>
          <a:fillRef idx="2">
            <a:schemeClr val="accent5"/>
          </a:fillRef>
          <a:effectRef idx="1">
            <a:schemeClr val="accent5"/>
          </a:effectRef>
          <a:fontRef idx="minor">
            <a:schemeClr val="dk1"/>
          </a:fontRef>
        </p:style>
        <p:txBody>
          <a:bodyPr wrap="square" lIns="144000" tIns="108000" bIns="108000" rtlCol="0">
            <a:spAutoFit/>
          </a:bodyPr>
          <a:lstStyle/>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f1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a:p>
            <a:pPr algn="l"/>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f2</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5"/>
          <p:cNvSpPr txBox="1"/>
          <p:nvPr/>
        </p:nvSpPr>
        <p:spPr>
          <a:xfrm>
            <a:off x="6310314" y="2060848"/>
            <a:ext cx="2000264" cy="2800985"/>
          </a:xfrm>
          <a:prstGeom prst="rect">
            <a:avLst/>
          </a:prstGeom>
          <a:solidFill>
            <a:schemeClr val="bg1">
              <a:lumMod val="95000"/>
            </a:schemeClr>
          </a:solidFill>
          <a:ln>
            <a:solidFill>
              <a:srgbClr val="FC9A48"/>
            </a:solidFill>
          </a:ln>
          <a:scene3d>
            <a:camera prst="perspectiveLeft"/>
            <a:lightRig rig="threePt" dir="t"/>
          </a:scene3d>
        </p:spPr>
        <p:style>
          <a:lnRef idx="1">
            <a:schemeClr val="accent5"/>
          </a:lnRef>
          <a:fillRef idx="2">
            <a:schemeClr val="accent5"/>
          </a:fillRef>
          <a:effectRef idx="1">
            <a:schemeClr val="accent5"/>
          </a:effectRef>
          <a:fontRef idx="minor">
            <a:schemeClr val="dk1"/>
          </a:fontRef>
        </p:style>
        <p:txBody>
          <a:bodyPr wrap="square" lIns="180000" tIns="108000" bIns="108000" rtlCol="0">
            <a:spAutoFit/>
          </a:bodyPr>
          <a:lstStyle/>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f2</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a:p>
            <a:pPr algn="l"/>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f1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左大括号 4"/>
          <p:cNvSpPr/>
          <p:nvPr/>
        </p:nvSpPr>
        <p:spPr>
          <a:xfrm rot="16200000">
            <a:off x="5862562" y="4461369"/>
            <a:ext cx="324000" cy="2428892"/>
          </a:xfrm>
          <a:prstGeom prst="leftBrace">
            <a:avLst>
              <a:gd name="adj1" fmla="val 8333"/>
              <a:gd name="adj2" fmla="val 50523"/>
            </a:avLst>
          </a:prstGeom>
          <a:ln>
            <a:solidFill>
              <a:srgbClr val="FC9A48"/>
            </a:solidFill>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6" name="Text Box 3"/>
          <p:cNvSpPr txBox="1">
            <a:spLocks noChangeArrowheads="1"/>
          </p:cNvSpPr>
          <p:nvPr/>
        </p:nvSpPr>
        <p:spPr bwMode="auto">
          <a:xfrm>
            <a:off x="3935760" y="6207695"/>
            <a:ext cx="3874752" cy="460375"/>
          </a:xfrm>
          <a:prstGeom prst="rect">
            <a:avLst/>
          </a:prstGeom>
          <a:noFill/>
          <a:ln w="9525">
            <a:noFill/>
            <a:miter lim="800000"/>
          </a:ln>
          <a:effectLst/>
        </p:spPr>
        <p:txBody>
          <a:bodyPr wrap="square">
            <a:spAutoFit/>
          </a:bodyPr>
          <a:lstStyle/>
          <a:p>
            <a:pPr>
              <a:spcBef>
                <a:spcPct val="50000"/>
              </a:spcBef>
            </a:pP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总可以转换为直接递归函数</a:t>
            </a:r>
            <a:endPar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p:cNvSpPr txBox="1"/>
          <p:nvPr/>
        </p:nvSpPr>
        <p:spPr>
          <a:xfrm>
            <a:off x="263352" y="928732"/>
            <a:ext cx="3178042" cy="1076325"/>
          </a:xfrm>
          <a:prstGeom prst="rect">
            <a:avLst/>
          </a:prstGeom>
          <a:noFill/>
        </p:spPr>
        <p:txBody>
          <a:bodyPr wrap="square">
            <a:spAutoFit/>
          </a:bodyPr>
          <a:lstStyle/>
          <a:p>
            <a:pPr>
              <a:spcBef>
                <a:spcPct val="50000"/>
              </a:spcBef>
            </a:pPr>
            <a:r>
              <a:rPr lang="en-US" altLang="zh-CN"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5.1.1 </a:t>
            </a:r>
            <a:r>
              <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递归的定义</a:t>
            </a:r>
            <a:endPar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11616" y="3212976"/>
            <a:ext cx="3645024" cy="364502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2024034" y="1408962"/>
            <a:ext cx="5357850" cy="358013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44000" tIns="144000" bIns="108000" rtlCol="0">
            <a:spAutoFit/>
          </a:bodyPr>
          <a:lstStyle/>
          <a:p>
            <a:pPr algn="l">
              <a:lnSpc>
                <a:spcPts val="236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k)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6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6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if (k==n-1)</a:t>
            </a:r>
            <a:endParaRPr lang="en-US" altLang="zh-CN"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60"/>
              </a:lnSpc>
            </a:pPr>
            <a:r>
              <a:rPr lang="en-US" altLang="zh-CN"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for (</a:t>
            </a:r>
            <a:r>
              <a:rPr lang="en-US" altLang="zh-CN" sz="18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=0;i&lt;</a:t>
            </a:r>
            <a:r>
              <a:rPr lang="en-US" altLang="zh-CN" sz="18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60"/>
              </a:lnSpc>
            </a:pPr>
            <a:r>
              <a:rPr lang="zh-CN" altLang="en-US"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(“%d\n”</a:t>
            </a:r>
            <a:r>
              <a:rPr lang="zh-CN" altLang="en-US"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err="1">
                <a:solidFill>
                  <a:srgbClr val="6600CC"/>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rgbClr val="6600CC"/>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60"/>
              </a:lnSpc>
            </a:pP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6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for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60"/>
              </a:lnSpc>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执行</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n-k</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次</a:t>
            </a:r>
            <a:endPar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60"/>
              </a:lnSpc>
            </a:pP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k+1);</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6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6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5"/>
          <p:cNvSpPr txBox="1">
            <a:spLocks noChangeArrowheads="1"/>
          </p:cNvSpPr>
          <p:nvPr/>
        </p:nvSpPr>
        <p:spPr bwMode="auto">
          <a:xfrm>
            <a:off x="1409780" y="836712"/>
            <a:ext cx="5805288" cy="521970"/>
          </a:xfrm>
          <a:prstGeom prst="rect">
            <a:avLst/>
          </a:prstGeom>
          <a:noFill/>
          <a:ln w="9525" algn="ctr">
            <a:noFill/>
            <a:miter lim="800000"/>
          </a:ln>
          <a:effectLst/>
        </p:spPr>
        <p:txBody>
          <a:bodyPr wrap="square">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的空间为</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22"/>
          <p:cNvGrpSpPr/>
          <p:nvPr/>
        </p:nvGrpSpPr>
        <p:grpSpPr>
          <a:xfrm>
            <a:off x="2309786" y="1856224"/>
            <a:ext cx="7358114" cy="1428760"/>
            <a:chOff x="642910" y="1214422"/>
            <a:chExt cx="7358114" cy="1428760"/>
          </a:xfrm>
        </p:grpSpPr>
        <p:sp>
          <p:nvSpPr>
            <p:cNvPr id="5" name="TextBox 15"/>
            <p:cNvSpPr txBox="1"/>
            <p:nvPr/>
          </p:nvSpPr>
          <p:spPr>
            <a:xfrm>
              <a:off x="6153161" y="1526810"/>
              <a:ext cx="1847863" cy="758190"/>
            </a:xfrm>
            <a:prstGeom prst="rect">
              <a:avLst/>
            </a:prstGeom>
            <a:noFill/>
          </p:spPr>
          <p:txBody>
            <a:bodyPr wrap="square" rtlCol="0">
              <a:spAutoFit/>
            </a:bodyPr>
            <a:lstStyle/>
            <a:p>
              <a:pPr algn="l">
                <a:lnSpc>
                  <a:spcPts val="2600"/>
                </a:lnSpc>
                <a:spcBef>
                  <a:spcPts val="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spcBef>
                  <a:spcPts val="0"/>
                </a:spcBef>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1</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圆角矩形 16"/>
            <p:cNvSpPr/>
            <p:nvPr/>
          </p:nvSpPr>
          <p:spPr>
            <a:xfrm>
              <a:off x="642910" y="1214422"/>
              <a:ext cx="4857784" cy="1428760"/>
            </a:xfrm>
            <a:prstGeom prst="roundRect">
              <a:avLst/>
            </a:prstGeom>
            <a:solidFill>
              <a:schemeClr val="bg1">
                <a:lumMod val="95000"/>
                <a:alpha val="13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7" name="左箭头 17"/>
            <p:cNvSpPr/>
            <p:nvPr/>
          </p:nvSpPr>
          <p:spPr>
            <a:xfrm>
              <a:off x="5635444" y="1855425"/>
              <a:ext cx="468000" cy="214314"/>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8" name="组合 23"/>
          <p:cNvGrpSpPr/>
          <p:nvPr/>
        </p:nvGrpSpPr>
        <p:grpSpPr>
          <a:xfrm>
            <a:off x="2711625" y="3212976"/>
            <a:ext cx="7796267" cy="1143008"/>
            <a:chOff x="1062013" y="3000372"/>
            <a:chExt cx="7796267" cy="1143008"/>
          </a:xfrm>
        </p:grpSpPr>
        <p:sp>
          <p:nvSpPr>
            <p:cNvPr id="9" name="TextBox 19"/>
            <p:cNvSpPr txBox="1"/>
            <p:nvPr/>
          </p:nvSpPr>
          <p:spPr>
            <a:xfrm>
              <a:off x="6143636" y="3071810"/>
              <a:ext cx="2714644" cy="696595"/>
            </a:xfrm>
            <a:prstGeom prst="rect">
              <a:avLst/>
            </a:prstGeom>
            <a:noFill/>
          </p:spPr>
          <p:txBody>
            <a:bodyPr wrap="square" rtlCol="0">
              <a:spAutoFit/>
            </a:bodyPr>
            <a:lstStyle/>
            <a:p>
              <a:pPr algn="l">
                <a:lnSpc>
                  <a:spcPts val="2360"/>
                </a:lnSpc>
                <a:spcBef>
                  <a:spcPts val="0"/>
                </a:spcBef>
              </a:pP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60"/>
                </a:lnSpc>
                <a:spcBef>
                  <a:spcPts val="0"/>
                </a:spcBef>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圆角矩形 20"/>
            <p:cNvSpPr/>
            <p:nvPr/>
          </p:nvSpPr>
          <p:spPr>
            <a:xfrm>
              <a:off x="1062013" y="3000372"/>
              <a:ext cx="4510119" cy="1143008"/>
            </a:xfrm>
            <a:prstGeom prst="roundRect">
              <a:avLst/>
            </a:prstGeom>
            <a:solidFill>
              <a:schemeClr val="bg1">
                <a:lumMod val="95000"/>
                <a:alpha val="13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lnSpc>
                  <a:spcPts val="2360"/>
                </a:lnSpc>
              </a:pPr>
              <a:endParaRPr lang="zh-CN" altLang="en-US"/>
            </a:p>
          </p:txBody>
        </p:sp>
        <p:sp>
          <p:nvSpPr>
            <p:cNvPr id="11" name="左箭头 21"/>
            <p:cNvSpPr/>
            <p:nvPr/>
          </p:nvSpPr>
          <p:spPr>
            <a:xfrm>
              <a:off x="5643570" y="3400425"/>
              <a:ext cx="468000" cy="214314"/>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ts val="2360"/>
                </a:lnSpc>
              </a:pPr>
              <a:endParaRPr lang="zh-CN" altLang="en-US"/>
            </a:p>
          </p:txBody>
        </p:sp>
      </p:grpSp>
      <p:sp>
        <p:nvSpPr>
          <p:cNvPr id="12" name="TextBox 14"/>
          <p:cNvSpPr txBox="1"/>
          <p:nvPr/>
        </p:nvSpPr>
        <p:spPr>
          <a:xfrm>
            <a:off x="695400" y="826635"/>
            <a:ext cx="500066" cy="632460"/>
          </a:xfrm>
          <a:prstGeom prst="rect">
            <a:avLst/>
          </a:prstGeom>
          <a:blipFill>
            <a:blip r:embed="rId1" cstate="print"/>
            <a:tile tx="0" ty="0" sx="100000" sy="100000" flip="none" algn="tl"/>
          </a:blipFill>
          <a:effectLst>
            <a:outerShdw blurRad="76200" dir="13500000" sy="23000" kx="1200000" algn="br"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algn="ctr" rtl="0" fontAlgn="base">
              <a:lnSpc>
                <a:spcPct val="110000"/>
              </a:lnSpc>
              <a:spcBef>
                <a:spcPct val="50000"/>
              </a:spcBef>
              <a:spcAft>
                <a:spcPct val="0"/>
              </a:spcAft>
              <a:defRPr kumimoji="1" sz="2400" b="1" kern="1200">
                <a:solidFill>
                  <a:schemeClr val="dk1"/>
                </a:solidFill>
                <a:latin typeface="+mn-lt"/>
                <a:ea typeface="+mn-ea"/>
                <a:cs typeface="+mn-cs"/>
              </a:defRPr>
            </a:lvl1pPr>
            <a:lvl2pPr marL="457200" algn="ctr" rtl="0" fontAlgn="base">
              <a:lnSpc>
                <a:spcPct val="110000"/>
              </a:lnSpc>
              <a:spcBef>
                <a:spcPct val="50000"/>
              </a:spcBef>
              <a:spcAft>
                <a:spcPct val="0"/>
              </a:spcAft>
              <a:defRPr kumimoji="1" sz="2400" b="1" kern="1200">
                <a:solidFill>
                  <a:schemeClr val="dk1"/>
                </a:solidFill>
                <a:latin typeface="+mn-lt"/>
                <a:ea typeface="+mn-ea"/>
                <a:cs typeface="+mn-cs"/>
              </a:defRPr>
            </a:lvl2pPr>
            <a:lvl3pPr marL="914400" algn="ctr" rtl="0" fontAlgn="base">
              <a:lnSpc>
                <a:spcPct val="110000"/>
              </a:lnSpc>
              <a:spcBef>
                <a:spcPct val="50000"/>
              </a:spcBef>
              <a:spcAft>
                <a:spcPct val="0"/>
              </a:spcAft>
              <a:defRPr kumimoji="1" sz="2400" b="1" kern="1200">
                <a:solidFill>
                  <a:schemeClr val="dk1"/>
                </a:solidFill>
                <a:latin typeface="+mn-lt"/>
                <a:ea typeface="+mn-ea"/>
                <a:cs typeface="+mn-cs"/>
              </a:defRPr>
            </a:lvl3pPr>
            <a:lvl4pPr marL="1371600" algn="ctr" rtl="0" fontAlgn="base">
              <a:lnSpc>
                <a:spcPct val="110000"/>
              </a:lnSpc>
              <a:spcBef>
                <a:spcPct val="50000"/>
              </a:spcBef>
              <a:spcAft>
                <a:spcPct val="0"/>
              </a:spcAft>
              <a:defRPr kumimoji="1" sz="2400" b="1" kern="1200">
                <a:solidFill>
                  <a:schemeClr val="dk1"/>
                </a:solidFill>
                <a:latin typeface="+mn-lt"/>
                <a:ea typeface="+mn-ea"/>
                <a:cs typeface="+mn-cs"/>
              </a:defRPr>
            </a:lvl4pPr>
            <a:lvl5pPr marL="1828800" algn="ctr" rtl="0" fontAlgn="base">
              <a:lnSpc>
                <a:spcPct val="110000"/>
              </a:lnSpc>
              <a:spcBef>
                <a:spcPct val="5000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r>
              <a:rPr lang="zh-CN" altLang="en-US" sz="3200" b="0" dirty="0">
                <a:solidFill>
                  <a:schemeClr val="tx1"/>
                </a:solidFill>
                <a:latin typeface="微软雅黑" panose="020B0503020204020204" pitchFamily="34" charset="-122"/>
                <a:ea typeface="微软雅黑" panose="020B0503020204020204" pitchFamily="34" charset="-122"/>
              </a:rPr>
              <a:t>解</a:t>
            </a:r>
            <a:endParaRPr lang="zh-CN" altLang="en-US" sz="3200" b="0" dirty="0">
              <a:solidFill>
                <a:schemeClr val="tx1"/>
              </a:solidFill>
              <a:latin typeface="微软雅黑" panose="020B0503020204020204" pitchFamily="34" charset="-122"/>
              <a:ea typeface="微软雅黑" panose="020B0503020204020204" pitchFamily="34" charset="-122"/>
            </a:endParaRPr>
          </a:p>
        </p:txBody>
      </p:sp>
      <p:grpSp>
        <p:nvGrpSpPr>
          <p:cNvPr id="13" name="组合 27"/>
          <p:cNvGrpSpPr/>
          <p:nvPr/>
        </p:nvGrpSpPr>
        <p:grpSpPr>
          <a:xfrm>
            <a:off x="2351585" y="5229201"/>
            <a:ext cx="4957771" cy="1320685"/>
            <a:chOff x="1071538" y="5143512"/>
            <a:chExt cx="4957771" cy="1320685"/>
          </a:xfrm>
        </p:grpSpPr>
        <p:sp>
          <p:nvSpPr>
            <p:cNvPr id="14" name="Text Box 6"/>
            <p:cNvSpPr txBox="1">
              <a:spLocks noChangeArrowheads="1"/>
            </p:cNvSpPr>
            <p:nvPr/>
          </p:nvSpPr>
          <p:spPr bwMode="auto">
            <a:xfrm>
              <a:off x="1071538" y="5732042"/>
              <a:ext cx="4957771" cy="732155"/>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a:spAutoFit/>
            </a:bodyPr>
            <a:lstStyle/>
            <a:p>
              <a:pPr algn="l">
                <a:lnSpc>
                  <a:spcPts val="2500"/>
                </a:lnSpc>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1</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1+</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其他情况</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TextBox 24"/>
            <p:cNvSpPr txBox="1"/>
            <p:nvPr/>
          </p:nvSpPr>
          <p:spPr>
            <a:xfrm>
              <a:off x="3143240" y="5214950"/>
              <a:ext cx="2071702" cy="368300"/>
            </a:xfrm>
            <a:prstGeom prst="rect">
              <a:avLst/>
            </a:prstGeom>
            <a:noFill/>
          </p:spPr>
          <p:txBody>
            <a:bodyPr wrap="square" rtlCol="0">
              <a:spAutoFit/>
            </a:bodyPr>
            <a:lstStyle/>
            <a:p>
              <a:pPr algn="l"/>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的递推式</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下箭头 26"/>
            <p:cNvSpPr/>
            <p:nvPr/>
          </p:nvSpPr>
          <p:spPr>
            <a:xfrm>
              <a:off x="2857488" y="5143512"/>
              <a:ext cx="214314" cy="57150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144716" y="944734"/>
            <a:ext cx="5357850" cy="54950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695400" y="1052736"/>
            <a:ext cx="5972104" cy="906780"/>
          </a:xfrm>
          <a:prstGeom prst="rect">
            <a:avLst/>
          </a:prstGeom>
          <a:noFill/>
          <a:ln w="9525" algn="ctr">
            <a:noFill/>
            <a:miter lim="800000"/>
          </a:ln>
          <a:effectLst/>
        </p:spPr>
        <p:txBody>
          <a:bodyPr wrap="square">
            <a:spAutoFit/>
          </a:bodyPr>
          <a:lstStyle/>
          <a:p>
            <a:pPr marL="457200" indent="-457200" algn="l">
              <a:lnSpc>
                <a:spcPct val="100000"/>
              </a:lnSpc>
              <a:spcBef>
                <a:spcPts val="600"/>
              </a:spcBef>
              <a:buBlip>
                <a:blip r:embed="rId1"/>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的空间为</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ct val="100000"/>
              </a:lnSpc>
              <a:spcBef>
                <a:spcPts val="600"/>
              </a:spcBef>
              <a:buBlip>
                <a:blip r:embed="rId1"/>
              </a:buBlip>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而</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的空间为</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8"/>
          <p:cNvSpPr txBox="1">
            <a:spLocks noChangeArrowheads="1"/>
          </p:cNvSpPr>
          <p:nvPr/>
        </p:nvSpPr>
        <p:spPr bwMode="auto">
          <a:xfrm>
            <a:off x="839416" y="3284984"/>
            <a:ext cx="8280772" cy="1198880"/>
          </a:xfrm>
          <a:prstGeom prst="rect">
            <a:avLst/>
          </a:prstGeom>
          <a:noFill/>
          <a:ln w="9525" algn="ctr">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l"/>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则： </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S</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 1+S</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 1+1+S</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1 + 1 + </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+ 1 = O(</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13"/>
          <p:cNvGrpSpPr/>
          <p:nvPr/>
        </p:nvGrpSpPr>
        <p:grpSpPr>
          <a:xfrm>
            <a:off x="2927648" y="4419409"/>
            <a:ext cx="3168351" cy="990890"/>
            <a:chOff x="2479675" y="4488804"/>
            <a:chExt cx="792163" cy="990890"/>
          </a:xfrm>
        </p:grpSpPr>
        <p:sp>
          <p:nvSpPr>
            <p:cNvPr id="5" name="AutoShape 9"/>
            <p:cNvSpPr/>
            <p:nvPr/>
          </p:nvSpPr>
          <p:spPr bwMode="auto">
            <a:xfrm rot="5400000">
              <a:off x="2621904" y="4518141"/>
              <a:ext cx="518818" cy="460143"/>
            </a:xfrm>
            <a:prstGeom prst="rightBrace">
              <a:avLst>
                <a:gd name="adj1" fmla="val 61152"/>
                <a:gd name="adj2" fmla="val 50000"/>
              </a:avLst>
            </a:prstGeom>
            <a:ln>
              <a:solidFill>
                <a:srgbClr val="FC9A48"/>
              </a:solidFill>
            </a:ln>
          </p:spPr>
          <p:style>
            <a:lnRef idx="2">
              <a:schemeClr val="accent5"/>
            </a:lnRef>
            <a:fillRef idx="0">
              <a:schemeClr val="accent5"/>
            </a:fillRef>
            <a:effectRef idx="1">
              <a:schemeClr val="accent5"/>
            </a:effectRef>
            <a:fontRef idx="minor">
              <a:schemeClr val="tx1"/>
            </a:fontRef>
          </p:style>
          <p:txBody>
            <a:bodyPr wrap="none" anchor="ctr">
              <a:spAutoFit/>
            </a:bodyPr>
            <a:lstStyle/>
            <a:p>
              <a:endParaRPr lang="zh-CN" altLang="en-US"/>
            </a:p>
          </p:txBody>
        </p:sp>
        <p:sp>
          <p:nvSpPr>
            <p:cNvPr id="6" name="Text Box 10"/>
            <p:cNvSpPr txBox="1">
              <a:spLocks noChangeArrowheads="1"/>
            </p:cNvSpPr>
            <p:nvPr/>
          </p:nvSpPr>
          <p:spPr bwMode="auto">
            <a:xfrm>
              <a:off x="2479675" y="5111394"/>
              <a:ext cx="792163" cy="368300"/>
            </a:xfrm>
            <a:prstGeom prst="rect">
              <a:avLst/>
            </a:prstGeom>
            <a:noFill/>
            <a:ln w="38100" algn="ctr">
              <a:noFill/>
              <a:miter lim="800000"/>
            </a:ln>
            <a:effectLst/>
          </p:spPr>
          <p:txBody>
            <a:bodyPr>
              <a:spAutoFit/>
            </a:bodyPr>
            <a:lstStyle/>
            <a:p>
              <a:pPr algn="ctr"/>
              <a:r>
                <a:rPr lang="en-US" altLang="zh-CN" sz="1800" i="1" dirty="0">
                  <a:solidFill>
                    <a:srgbClr val="660066"/>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rgbClr val="660066"/>
                  </a:solidFill>
                  <a:latin typeface="微软雅黑" panose="020B0503020204020204" pitchFamily="34" charset="-122"/>
                  <a:ea typeface="微软雅黑" panose="020B0503020204020204" pitchFamily="34" charset="-122"/>
                  <a:cs typeface="Consolas" panose="020B0609020204030204" pitchFamily="49" charset="0"/>
                </a:rPr>
                <a:t>个</a:t>
              </a:r>
              <a:r>
                <a:rPr lang="en-US" altLang="zh-CN" sz="1800" dirty="0">
                  <a:solidFill>
                    <a:srgbClr val="660066"/>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800" dirty="0">
                <a:solidFill>
                  <a:srgbClr val="660066"/>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7" name="TextBox 9"/>
          <p:cNvSpPr txBox="1"/>
          <p:nvPr/>
        </p:nvSpPr>
        <p:spPr>
          <a:xfrm>
            <a:off x="2063552" y="5589240"/>
            <a:ext cx="7314606" cy="460375"/>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rtlCol="0">
            <a:spAutoFit/>
          </a:bodyPr>
          <a:lstStyle/>
          <a:p>
            <a:pPr algn="l"/>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所以调用</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fun(</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的空间复杂度为</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O(</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Text Box 6"/>
          <p:cNvSpPr txBox="1">
            <a:spLocks noChangeArrowheads="1"/>
          </p:cNvSpPr>
          <p:nvPr/>
        </p:nvSpPr>
        <p:spPr bwMode="auto">
          <a:xfrm>
            <a:off x="2452663" y="2267183"/>
            <a:ext cx="4957771" cy="732155"/>
          </a:xfrm>
          <a:prstGeom prst="rect">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wrap="square" lIns="180000">
            <a:spAutoFit/>
          </a:bodyPr>
          <a:lstStyle/>
          <a:p>
            <a:pPr algn="l">
              <a:lnSpc>
                <a:spcPts val="2500"/>
              </a:lnSpc>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1</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1+</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en-US" altLang="zh-CN" sz="1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其他情况</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Box 16"/>
          <p:cNvSpPr txBox="1"/>
          <p:nvPr/>
        </p:nvSpPr>
        <p:spPr>
          <a:xfrm>
            <a:off x="7239008" y="1225756"/>
            <a:ext cx="2714644" cy="398780"/>
          </a:xfrm>
          <a:prstGeom prst="rect">
            <a:avLst/>
          </a:prstGeom>
          <a:noFill/>
        </p:spPr>
        <p:txBody>
          <a:bodyPr wrap="square" rtlCol="0">
            <a:spAutoFit/>
          </a:bodyPr>
          <a:lstStyle/>
          <a:p>
            <a:pPr algn="l"/>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S</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S</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0)</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0" name="右箭头 17"/>
          <p:cNvSpPr/>
          <p:nvPr/>
        </p:nvSpPr>
        <p:spPr>
          <a:xfrm>
            <a:off x="6667504" y="1338488"/>
            <a:ext cx="428628"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224" y="1960677"/>
            <a:ext cx="4419408" cy="44194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descr="粉色面巾纸"/>
          <p:cNvSpPr txBox="1">
            <a:spLocks noChangeArrowheads="1"/>
          </p:cNvSpPr>
          <p:nvPr/>
        </p:nvSpPr>
        <p:spPr bwMode="auto">
          <a:xfrm>
            <a:off x="479425" y="1052736"/>
            <a:ext cx="5616575" cy="635635"/>
          </a:xfrm>
          <a:prstGeom prst="rect">
            <a:avLst/>
          </a:prstGeom>
          <a:solidFill>
            <a:srgbClr val="FC9A48"/>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3"/>
          </a:lnRef>
          <a:fillRef idx="2">
            <a:schemeClr val="accent3"/>
          </a:fillRef>
          <a:effectRef idx="1">
            <a:schemeClr val="accent3"/>
          </a:effectRef>
          <a:fontRef idx="minor">
            <a:schemeClr val="dk1"/>
          </a:fontRef>
        </p:style>
        <p:txBody>
          <a:bodyPr wrap="square" tIns="72000" bIns="7200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spcBef>
                <a:spcPct val="50000"/>
              </a:spcBef>
            </a:pPr>
            <a:r>
              <a:rPr lang="en-US" altLang="zh-CN"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5.2.4 </a:t>
            </a:r>
            <a:r>
              <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递归到非递归的转换</a:t>
            </a:r>
            <a:endPar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6"/>
          <p:cNvSpPr txBox="1"/>
          <p:nvPr/>
        </p:nvSpPr>
        <p:spPr>
          <a:xfrm>
            <a:off x="1982994" y="2004252"/>
            <a:ext cx="1857388" cy="460375"/>
          </a:xfrm>
          <a:prstGeom prst="rect">
            <a:avLst/>
          </a:prstGeom>
          <a:noFill/>
        </p:spPr>
        <p:txBody>
          <a:bodyPr wrap="square" rtlCol="0">
            <a:spAutoFit/>
          </a:bodyPr>
          <a:lstStyle/>
          <a:p>
            <a:pPr algn="l">
              <a:lnSpc>
                <a:spcPct val="100000"/>
              </a:lnSpc>
            </a:pPr>
            <a:r>
              <a:rPr lang="zh-CN" altLang="en-US" sz="2400" dirty="0">
                <a:solidFill>
                  <a:schemeClr val="tx1"/>
                </a:solidFill>
                <a:latin typeface="微软雅黑" panose="020B0503020204020204" pitchFamily="34" charset="-122"/>
                <a:ea typeface="微软雅黑" panose="020B0503020204020204" pitchFamily="34" charset="-122"/>
              </a:rPr>
              <a:t>直接转换法</a:t>
            </a:r>
            <a:endPar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extBox 8"/>
          <p:cNvSpPr txBox="1"/>
          <p:nvPr/>
        </p:nvSpPr>
        <p:spPr>
          <a:xfrm>
            <a:off x="1125739" y="2846782"/>
            <a:ext cx="7538407" cy="252412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ts val="2800"/>
              </a:lnSpc>
              <a:spcBef>
                <a:spcPts val="600"/>
              </a:spcBef>
              <a:buBlip>
                <a:blip r:embed="rId1"/>
              </a:buBlip>
            </a:pP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直接转换法</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就是用迭代方式或者循环语言替代多次重复的递归调用。</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600"/>
              </a:spcBef>
              <a:buBlip>
                <a:blip r:embed="rId1"/>
              </a:buBlip>
            </a:pP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直接转换法</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通常用来消除尾递归和单向递归。</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600"/>
              </a:spcBef>
              <a:buBlip>
                <a:blip r:embed="rId1"/>
              </a:buBlip>
            </a:pP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如果一个递归函数中递归调用语句是最后一条执行语句且把当前运算结果放在参数里传给下层函数，称这种递归调用称为</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尾递归</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5" name="组合 9"/>
          <p:cNvGrpSpPr/>
          <p:nvPr/>
        </p:nvGrpSpPr>
        <p:grpSpPr>
          <a:xfrm>
            <a:off x="1125738" y="1917833"/>
            <a:ext cx="664106" cy="575063"/>
            <a:chOff x="3836456" y="2172988"/>
            <a:chExt cx="664106" cy="575063"/>
          </a:xfrm>
          <a:scene3d>
            <a:camera prst="orthographicFront">
              <a:rot lat="0" lon="0" rev="0"/>
            </a:camera>
            <a:lightRig rig="contrasting" dir="t">
              <a:rot lat="0" lon="0" rev="1500000"/>
            </a:lightRig>
          </a:scene3d>
        </p:grpSpPr>
        <p:sp>
          <p:nvSpPr>
            <p:cNvPr id="6" name="AutoShape 5"/>
            <p:cNvSpPr>
              <a:spLocks noChangeArrowheads="1"/>
            </p:cNvSpPr>
            <p:nvPr/>
          </p:nvSpPr>
          <p:spPr bwMode="gray">
            <a:xfrm>
              <a:off x="3836456" y="2172988"/>
              <a:ext cx="664106" cy="575063"/>
            </a:xfrm>
            <a:prstGeom prst="hexagon">
              <a:avLst>
                <a:gd name="adj" fmla="val 28896"/>
                <a:gd name="vf" fmla="val 115470"/>
              </a:avLst>
            </a:prstGeom>
            <a:solidFill>
              <a:srgbClr val="FC9A48"/>
            </a:solidFill>
            <a:ln w="9525">
              <a:solidFill>
                <a:srgbClr val="FC9A48"/>
              </a:solidFill>
              <a:miter lim="800000"/>
            </a:ln>
            <a:effectLst>
              <a:outerShdw blurRad="149987" dist="250190" dir="8460000" algn="ctr">
                <a:srgbClr val="000000">
                  <a:alpha val="28000"/>
                </a:srgbClr>
              </a:outerShdw>
            </a:effectLst>
            <a:sp3d prstMaterial="metal">
              <a:bevelT w="88900" h="88900"/>
            </a:sp3d>
          </p:spPr>
          <p:txBody>
            <a:bodyPr wrap="none" anchor="ctr"/>
            <a:lstStyle/>
            <a:p>
              <a:endParaRPr lang="zh-CN" altLang="en-US" dirty="0">
                <a:latin typeface="+mn-lt"/>
              </a:endParaRPr>
            </a:p>
          </p:txBody>
        </p:sp>
        <p:sp>
          <p:nvSpPr>
            <p:cNvPr id="7" name="Text Box 12"/>
            <p:cNvSpPr txBox="1">
              <a:spLocks noChangeArrowheads="1"/>
            </p:cNvSpPr>
            <p:nvPr/>
          </p:nvSpPr>
          <p:spPr bwMode="gray">
            <a:xfrm>
              <a:off x="3995960" y="2232025"/>
              <a:ext cx="316865" cy="368300"/>
            </a:xfrm>
            <a:prstGeom prst="rect">
              <a:avLst/>
            </a:prstGeom>
            <a:noFill/>
            <a:ln w="9525" algn="ctr">
              <a:noFill/>
              <a:miter lim="800000"/>
            </a:ln>
            <a:effectLst>
              <a:outerShdw blurRad="149987" dist="250190" dir="8460000" algn="ctr">
                <a:srgbClr val="000000">
                  <a:alpha val="28000"/>
                </a:srgbClr>
              </a:outerShdw>
            </a:effectLst>
            <a:sp3d prstMaterial="metal">
              <a:bevelT w="88900" h="88900"/>
            </a:sp3d>
          </p:spPr>
          <p:txBody>
            <a:bodyPr wrap="none">
              <a:spAutoFit/>
            </a:bodyPr>
            <a:lstStyle/>
            <a:p>
              <a:r>
                <a:rPr lang="en-US" altLang="zh-CN">
                  <a:solidFill>
                    <a:srgbClr val="FFFFFF"/>
                  </a:solidFill>
                  <a:latin typeface="微软雅黑" panose="020B0503020204020204" pitchFamily="34" charset="-122"/>
                  <a:ea typeface="微软雅黑" panose="020B0503020204020204" pitchFamily="34" charset="-122"/>
                </a:rPr>
                <a:t>1</a:t>
              </a:r>
              <a:endParaRPr lang="en-US" altLang="zh-CN">
                <a:solidFill>
                  <a:srgbClr val="FFFFFF"/>
                </a:solidFill>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5371" y="2174456"/>
            <a:ext cx="3068960" cy="42902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95472" y="919508"/>
            <a:ext cx="6232776" cy="257492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180000" rIns="144000" bIns="180000">
            <a:spAutoFit/>
          </a:bodyPr>
          <a:lstStyle/>
          <a:p>
            <a:pPr algn="just"/>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4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fact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just"/>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(n==1) </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语句</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just"/>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return 1;	</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语句</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just"/>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语句</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just"/>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n*</a:t>
            </a:r>
            <a:r>
              <a:rPr lang="en-US" altLang="zh-CN" sz="24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fact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语句</a:t>
            </a:r>
            <a:r>
              <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just"/>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2095472" y="4520808"/>
            <a:ext cx="6357982" cy="206248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fact1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n,int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的尾递归算法</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if(n==1)</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fact1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(n-1,n*</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下箭头 4"/>
          <p:cNvSpPr/>
          <p:nvPr/>
        </p:nvSpPr>
        <p:spPr>
          <a:xfrm>
            <a:off x="3564424" y="3573016"/>
            <a:ext cx="285752" cy="857256"/>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5" name="TextBox 5"/>
          <p:cNvSpPr txBox="1"/>
          <p:nvPr/>
        </p:nvSpPr>
        <p:spPr>
          <a:xfrm>
            <a:off x="3881422" y="3573017"/>
            <a:ext cx="6463050" cy="906780"/>
          </a:xfrm>
          <a:prstGeom prst="rect">
            <a:avLst/>
          </a:prstGeom>
          <a:noFill/>
        </p:spPr>
        <p:txBody>
          <a:bodyPr wrap="square" rtlCol="0">
            <a:spAutoFit/>
          </a:bodyPr>
          <a:lstStyle/>
          <a:p>
            <a:pPr marL="342900" indent="-342900" algn="l">
              <a:spcBef>
                <a:spcPts val="600"/>
              </a:spcBef>
              <a:buBlip>
                <a:blip r:embed="rId1"/>
              </a:buBlip>
            </a:pP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递归调用语句是最后一条执行语句</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342900" indent="-342900" algn="l">
              <a:spcBef>
                <a:spcPts val="600"/>
              </a:spcBef>
              <a:buBlip>
                <a:blip r:embed="rId1"/>
              </a:buBlip>
            </a:pP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把当前运算结果放在参数里传给下层函数</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8379" y="548680"/>
            <a:ext cx="5701336" cy="429309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1666844" y="2158793"/>
            <a:ext cx="4500594" cy="2549525"/>
          </a:xfrm>
          <a:prstGeom prst="rect">
            <a:avLst/>
          </a:prstGeom>
          <a:solidFill>
            <a:schemeClr val="accent6">
              <a:lumMod val="20000"/>
              <a:lumOff val="80000"/>
            </a:schemeClr>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tIns="180000" bIns="216000" rtlCol="0">
            <a:spAutoFit/>
          </a:bodyPr>
          <a:lstStyle/>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a:t>
            </a: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Fib1</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(n==1 || n==2)</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return(1);</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pt-BR"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a:t>
            </a:r>
            <a:r>
              <a:rPr lang="pt-BR"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Fib1</a:t>
            </a:r>
            <a:r>
              <a:rPr lang="pt-BR"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a:t>
            </a:r>
            <a:r>
              <a:rPr lang="pt-BR"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Fib1</a:t>
            </a:r>
            <a:r>
              <a:rPr lang="pt-BR"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(n-2));</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6"/>
          <p:cNvSpPr txBox="1"/>
          <p:nvPr/>
        </p:nvSpPr>
        <p:spPr>
          <a:xfrm>
            <a:off x="6844580" y="2131881"/>
            <a:ext cx="3571900" cy="436054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08000" tIns="180000" bIns="180000" rtlCol="0">
            <a:spAutoFit/>
          </a:bodyPr>
          <a:lstStyle/>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Fib2</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n)</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nt a=1，b=1，i，s;</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(n==1 || n==2)</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return(1);</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or (</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=3;i&lt;=</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n;i</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s=</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a+b</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a=b;</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b=s;</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s;</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右箭头 9"/>
          <p:cNvSpPr/>
          <p:nvPr/>
        </p:nvSpPr>
        <p:spPr>
          <a:xfrm>
            <a:off x="6342942" y="4236194"/>
            <a:ext cx="396000" cy="252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5" name="TextBox 7"/>
          <p:cNvSpPr txBox="1"/>
          <p:nvPr/>
        </p:nvSpPr>
        <p:spPr>
          <a:xfrm>
            <a:off x="479425" y="1030907"/>
            <a:ext cx="11017175" cy="70802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buBlip>
                <a:blip r:embed="rId1"/>
              </a:buBlip>
            </a:pPr>
            <a:r>
              <a:rPr lang="zh-CN" altLang="zh-CN" sz="32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单向递归</a:t>
            </a:r>
            <a:r>
              <a:rPr lang="zh-CN"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是指递归的求值过程总是朝着一个方向进行的</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6" name="组合 15"/>
          <p:cNvGrpSpPr/>
          <p:nvPr/>
        </p:nvGrpSpPr>
        <p:grpSpPr>
          <a:xfrm>
            <a:off x="1952596" y="5153144"/>
            <a:ext cx="3999388" cy="939177"/>
            <a:chOff x="428596" y="4205923"/>
            <a:chExt cx="3999388" cy="939177"/>
          </a:xfrm>
        </p:grpSpPr>
        <p:sp>
          <p:nvSpPr>
            <p:cNvPr id="7" name="TextBox 12"/>
            <p:cNvSpPr txBox="1"/>
            <p:nvPr/>
          </p:nvSpPr>
          <p:spPr>
            <a:xfrm>
              <a:off x="428596" y="4205923"/>
              <a:ext cx="3999388" cy="906780"/>
            </a:xfrm>
            <a:prstGeom prst="rect">
              <a:avLst/>
            </a:prstGeom>
            <a:noFill/>
          </p:spPr>
          <p:txBody>
            <a:bodyPr wrap="square" rtlCol="0">
              <a:spAutoFit/>
            </a:bodyPr>
            <a:lstStyle/>
            <a:p>
              <a:pPr algn="l">
                <a:spcBef>
                  <a:spcPts val="600"/>
                </a:spcBef>
              </a:pP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Fibonacci</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数列</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600"/>
                </a:spcBef>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 1 2 3 5 8 …</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 name="直接箭头连接符 7"/>
            <p:cNvCxnSpPr/>
            <p:nvPr/>
          </p:nvCxnSpPr>
          <p:spPr>
            <a:xfrm>
              <a:off x="928662" y="5143512"/>
              <a:ext cx="2000264"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12696" y="1128734"/>
            <a:ext cx="2599128" cy="521970"/>
          </a:xfrm>
          <a:prstGeom prst="rect">
            <a:avLst/>
          </a:prstGeom>
          <a:noFill/>
        </p:spPr>
        <p:txBody>
          <a:bodyPr wrap="square" rtlCol="0">
            <a:spAutoFit/>
          </a:bodyPr>
          <a:lstStyle/>
          <a:p>
            <a:pPr algn="l"/>
            <a:r>
              <a:rPr lang="zh-CN" altLang="zh-CN" sz="2800" dirty="0">
                <a:solidFill>
                  <a:schemeClr val="tx1"/>
                </a:solidFill>
                <a:latin typeface="微软雅黑" panose="020B0503020204020204" pitchFamily="34" charset="-122"/>
                <a:ea typeface="微软雅黑" panose="020B0503020204020204" pitchFamily="34" charset="-122"/>
              </a:rPr>
              <a:t>间接转换法</a:t>
            </a:r>
            <a:endParaRPr lang="zh-CN" altLang="zh-CN"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3"/>
          <p:cNvGrpSpPr/>
          <p:nvPr/>
        </p:nvGrpSpPr>
        <p:grpSpPr>
          <a:xfrm>
            <a:off x="1055440" y="1053738"/>
            <a:ext cx="664106" cy="575063"/>
            <a:chOff x="3836456" y="2172988"/>
            <a:chExt cx="664106" cy="575063"/>
          </a:xfrm>
          <a:solidFill>
            <a:srgbClr val="FC9A48"/>
          </a:solidFill>
          <a:scene3d>
            <a:camera prst="orthographicFront">
              <a:rot lat="0" lon="0" rev="0"/>
            </a:camera>
            <a:lightRig rig="contrasting" dir="t">
              <a:rot lat="0" lon="0" rev="1500000"/>
            </a:lightRig>
          </a:scene3d>
        </p:grpSpPr>
        <p:sp>
          <p:nvSpPr>
            <p:cNvPr id="4" name="AutoShape 5"/>
            <p:cNvSpPr>
              <a:spLocks noChangeArrowheads="1"/>
            </p:cNvSpPr>
            <p:nvPr/>
          </p:nvSpPr>
          <p:spPr bwMode="gray">
            <a:xfrm>
              <a:off x="3836456" y="2172988"/>
              <a:ext cx="664106" cy="575063"/>
            </a:xfrm>
            <a:prstGeom prst="hexagon">
              <a:avLst>
                <a:gd name="adj" fmla="val 28896"/>
                <a:gd name="vf" fmla="val 115470"/>
              </a:avLst>
            </a:prstGeom>
            <a:grpFill/>
            <a:ln w="9525">
              <a:noFill/>
              <a:miter lim="800000"/>
            </a:ln>
            <a:effectLst>
              <a:outerShdw blurRad="149987" dist="250190" dir="8460000" algn="ctr">
                <a:srgbClr val="000000">
                  <a:alpha val="28000"/>
                </a:srgbClr>
              </a:outerShdw>
            </a:effectLst>
            <a:sp3d prstMaterial="metal">
              <a:bevelT w="88900" h="88900"/>
            </a:sp3d>
          </p:spPr>
          <p:txBody>
            <a:bodyPr wrap="none" anchor="ctr"/>
            <a:lstStyle/>
            <a:p>
              <a:endParaRPr lang="zh-CN" altLang="en-US">
                <a:latin typeface="+mn-lt"/>
              </a:endParaRPr>
            </a:p>
          </p:txBody>
        </p:sp>
        <p:sp>
          <p:nvSpPr>
            <p:cNvPr id="5" name="Text Box 12"/>
            <p:cNvSpPr txBox="1">
              <a:spLocks noChangeArrowheads="1"/>
            </p:cNvSpPr>
            <p:nvPr/>
          </p:nvSpPr>
          <p:spPr bwMode="gray">
            <a:xfrm>
              <a:off x="3989032" y="2232025"/>
              <a:ext cx="316865" cy="368300"/>
            </a:xfrm>
            <a:prstGeom prst="rect">
              <a:avLst/>
            </a:prstGeom>
            <a:grpFill/>
            <a:ln w="9525" algn="ctr">
              <a:noFill/>
              <a:miter lim="800000"/>
            </a:ln>
            <a:effectLst>
              <a:outerShdw blurRad="149987" dist="250190" dir="8460000" algn="ctr">
                <a:srgbClr val="000000">
                  <a:alpha val="28000"/>
                </a:srgbClr>
              </a:outerShdw>
            </a:effectLst>
            <a:sp3d prstMaterial="metal">
              <a:bevelT w="88900" h="88900"/>
            </a:sp3d>
          </p:spPr>
          <p:txBody>
            <a:bodyPr wrap="none">
              <a:spAutoFit/>
            </a:bodyPr>
            <a:lstStyle/>
            <a:p>
              <a:r>
                <a:rPr lang="en-US" altLang="zh-CN">
                  <a:solidFill>
                    <a:srgbClr val="FFFFFF"/>
                  </a:solidFill>
                  <a:latin typeface="微软雅黑" panose="020B0503020204020204" pitchFamily="34" charset="-122"/>
                  <a:ea typeface="微软雅黑" panose="020B0503020204020204" pitchFamily="34" charset="-122"/>
                </a:rPr>
                <a:t>2</a:t>
              </a:r>
              <a:endParaRPr lang="en-US" altLang="zh-CN">
                <a:solidFill>
                  <a:srgbClr val="FFFFFF"/>
                </a:solidFill>
                <a:latin typeface="微软雅黑" panose="020B0503020204020204" pitchFamily="34" charset="-122"/>
                <a:ea typeface="微软雅黑" panose="020B0503020204020204" pitchFamily="34" charset="-122"/>
              </a:endParaRPr>
            </a:p>
          </p:txBody>
        </p:sp>
      </p:grpSp>
      <p:sp>
        <p:nvSpPr>
          <p:cNvPr id="6" name="TextBox 6"/>
          <p:cNvSpPr txBox="1"/>
          <p:nvPr/>
        </p:nvSpPr>
        <p:spPr>
          <a:xfrm>
            <a:off x="1126878" y="2188838"/>
            <a:ext cx="7500990" cy="295465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spcBef>
                <a:spcPts val="1200"/>
              </a:spcBef>
              <a:buBlip>
                <a:blip r:embed="rId1"/>
              </a:buBlip>
            </a:pP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其他相对复杂的递归算法不能直接求值，执行中需要</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回溯</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spcBef>
                <a:spcPts val="1200"/>
              </a:spcBef>
              <a:buBlip>
                <a:blip r:embed="rId1"/>
              </a:buBlip>
            </a:pP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可以在理解递归调用实现过程的基础上，用栈来模拟递归执行过程即使用栈保存中间结果，从而将其转换为等效的非递归算法。称为</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间接转换法</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2264" y="2708920"/>
            <a:ext cx="4149080" cy="41490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15480" y="1647500"/>
            <a:ext cx="8928992" cy="490347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80000" tIns="144000" bIns="144000" rtlCol="0">
            <a:spAutoFit/>
          </a:bodyPr>
          <a:lstStyle/>
          <a:p>
            <a:pPr algn="l">
              <a:lnSpc>
                <a:spcPct val="15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Hanoi1</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n，char</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X，char</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Y，char</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Z)</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(n==1)	</a:t>
            </a: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只有一个盘片的情况</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将第</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个盘片从</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移动到</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%c\n"，</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n，X，Z</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a:t>
            </a: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有两个或多个盘片的情况</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Hanoi1(n-1，X，Z，Y);</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将第</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个盘片从</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移动到</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%c\n"，</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n，X，Z</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Hanoi1(n-1，Y，X，Z);</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4"/>
          <p:cNvSpPr txBox="1"/>
          <p:nvPr/>
        </p:nvSpPr>
        <p:spPr>
          <a:xfrm>
            <a:off x="479425" y="976608"/>
            <a:ext cx="5616575" cy="583565"/>
          </a:xfrm>
          <a:prstGeom prst="rect">
            <a:avLst/>
          </a:prstGeom>
          <a:noFill/>
        </p:spPr>
        <p:txBody>
          <a:bodyPr wrap="square" rtlCol="0">
            <a:spAutoFit/>
          </a:bodyPr>
          <a:lstStyle/>
          <a:p>
            <a:pPr algn="l"/>
            <a:r>
              <a:rPr 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Hanoi</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问题求解递归算法</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9425" y="987623"/>
            <a:ext cx="5616575" cy="583565"/>
          </a:xfrm>
          <a:prstGeom prst="rect">
            <a:avLst/>
          </a:prstGeom>
          <a:noFill/>
        </p:spPr>
        <p:txBody>
          <a:bodyPr wrap="square" rtlCol="0">
            <a:spAutoFit/>
          </a:bodyPr>
          <a:lstStyle/>
          <a:p>
            <a:pPr algn="l"/>
            <a:r>
              <a:rPr 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Hanoi</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问题求解非递归算法</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1809720" y="2325189"/>
            <a:ext cx="8572560" cy="398018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80000" tIns="144000" bIns="144000" rtlCol="0">
            <a:spAutoFit/>
          </a:bodyPr>
          <a:lstStyle/>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 struct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n;	</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盘片个数</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char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x，y，z</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个塔座</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bool </a:t>
            </a:r>
            <a:r>
              <a:rPr 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flag</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可直接移动盘片时为</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true，</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否则为</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false</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ElemType</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顺序栈中元素类型</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 struct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ElemType</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data[</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MaxSize</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存放元素</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top;</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栈顶指针</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StackTyp</a:t>
            </a:r>
            <a:r>
              <a:rPr lang="en-US" sz="2400" dirty="0" err="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Consolas" panose="020B0609020204030204" pitchFamily="49" charset="0"/>
              </a:rPr>
              <a:t>e</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顺序栈类型</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4"/>
          <p:cNvSpPr txBox="1"/>
          <p:nvPr/>
        </p:nvSpPr>
        <p:spPr>
          <a:xfrm>
            <a:off x="911424" y="1702002"/>
            <a:ext cx="5041700"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设计顺序栈的类型如下</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81158" y="1248844"/>
            <a:ext cx="8358246" cy="324167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wrap="square" lIns="180000" tIns="144000" bIns="144000" rtlCol="0">
            <a:spAutoFit/>
          </a:bodyPr>
          <a:lstStyle/>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Hanoi2</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n，char</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x，char</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y，char</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z)</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StackType</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定义顺序栈指针</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ElemType</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e，e1，e2，e3;</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(n&lt;=0) return;	</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参数错误时直接返回</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InitStack</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初始化栈</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e.x</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e.y</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e.z</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 </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e.flag</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=false;</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Push(</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st，e</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元素</a:t>
            </a:r>
            <a:r>
              <a:rPr 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e</a:t>
            </a:r>
            <a:r>
              <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进栈</a:t>
            </a:r>
            <a:endParaRPr lang="zh-CN" altLang="en-US" sz="24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5"/>
          <p:cNvGrpSpPr/>
          <p:nvPr/>
        </p:nvGrpSpPr>
        <p:grpSpPr>
          <a:xfrm>
            <a:off x="1952596" y="4866708"/>
            <a:ext cx="6015612" cy="1379226"/>
            <a:chOff x="428596" y="4214818"/>
            <a:chExt cx="6015612" cy="1379226"/>
          </a:xfrm>
        </p:grpSpPr>
        <p:sp>
          <p:nvSpPr>
            <p:cNvPr id="4" name="TextBox 3"/>
            <p:cNvSpPr txBox="1"/>
            <p:nvPr/>
          </p:nvSpPr>
          <p:spPr>
            <a:xfrm>
              <a:off x="428596" y="5072074"/>
              <a:ext cx="6015612" cy="521970"/>
            </a:xfrm>
            <a:prstGeom prst="rect">
              <a:avLst/>
            </a:prstGeom>
            <a:noFill/>
          </p:spPr>
          <p:txBody>
            <a:bodyPr wrap="square" rtlCol="0">
              <a:spAutoFit/>
            </a:bodyPr>
            <a:lstStyle/>
            <a:p>
              <a:pPr algn="l"/>
              <a:r>
                <a:rPr 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Hanoi</a:t>
              </a:r>
              <a:r>
                <a:rPr 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n，X，Y，Z</a:t>
              </a:r>
              <a:r>
                <a:rPr 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任务进栈</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上箭头 4"/>
            <p:cNvSpPr/>
            <p:nvPr/>
          </p:nvSpPr>
          <p:spPr>
            <a:xfrm>
              <a:off x="1571604" y="4214818"/>
              <a:ext cx="214314" cy="785818"/>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
          <p:cNvSpPr txBox="1"/>
          <p:nvPr/>
        </p:nvSpPr>
        <p:spPr>
          <a:xfrm>
            <a:off x="1738282" y="881950"/>
            <a:ext cx="8501122" cy="327152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algn="l">
              <a:lnSpc>
                <a:spcPct val="10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while (!</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StackEmpty</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栈不空循环</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Pop(</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st，e</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出栈元素</a:t>
            </a:r>
            <a:r>
              <a:rPr 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e</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if (</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e.flag</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==false)</a:t>
            </a: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0070C0"/>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当不能直接移动盘片时</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e1.n=e.n-1; e1.x=</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e.y</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e1.y=</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e.x</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e1.z=</a:t>
            </a:r>
            <a:r>
              <a:rPr lang="en-US"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e.z</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(e1.n==1)         </a:t>
            </a: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只有一个盘片时可直接移动</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e1.flag=true;</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有一个以上盘片时不能直接移动</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e1.flag=false;</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Push(st，e1);</a:t>
            </a:r>
            <a:r>
              <a:rPr 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处理</a:t>
            </a:r>
            <a:r>
              <a:rPr 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Hanoi(n-1，y，x，z)</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步骤</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200"/>
              </a:lnSpc>
            </a:pPr>
            <a:endParaRPr lang="zh-CN" altLang="en-US" sz="2000" dirty="0">
              <a:solidFill>
                <a:srgbClr val="0070C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Box 3"/>
          <p:cNvSpPr txBox="1"/>
          <p:nvPr/>
        </p:nvSpPr>
        <p:spPr>
          <a:xfrm>
            <a:off x="695400" y="5683314"/>
            <a:ext cx="3825544" cy="460375"/>
          </a:xfrm>
          <a:prstGeom prst="rect">
            <a:avLst/>
          </a:prstGeom>
          <a:noFill/>
        </p:spPr>
        <p:txBody>
          <a:bodyPr wrap="square" rtlCol="0">
            <a:spAutoFit/>
          </a:bodyPr>
          <a:lstStyle/>
          <a:p>
            <a:pPr algn="l"/>
            <a:r>
              <a:rPr 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Hanoi</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n，X，Y，Z</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任务</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TextBox 4"/>
          <p:cNvSpPr txBox="1"/>
          <p:nvPr/>
        </p:nvSpPr>
        <p:spPr>
          <a:xfrm>
            <a:off x="4593522" y="6207695"/>
            <a:ext cx="4598822" cy="46037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l"/>
            <a:r>
              <a:rPr 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Hanoi</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(n-1，Y，X，Z)</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任务</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TextBox 5"/>
          <p:cNvSpPr txBox="1"/>
          <p:nvPr/>
        </p:nvSpPr>
        <p:spPr>
          <a:xfrm>
            <a:off x="4593522" y="5648333"/>
            <a:ext cx="6471030" cy="460375"/>
          </a:xfrm>
          <a:prstGeom prst="rect">
            <a:avLst/>
          </a:prstGeom>
          <a:noFill/>
        </p:spPr>
        <p:txBody>
          <a:bodyPr wrap="square" rtlCol="0">
            <a:spAutoFit/>
          </a:bodyPr>
          <a:lstStyle/>
          <a:p>
            <a:pPr algn="l"/>
            <a:r>
              <a:rPr 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Move</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flag=true</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TextBox 6"/>
          <p:cNvSpPr txBox="1"/>
          <p:nvPr/>
        </p:nvSpPr>
        <p:spPr>
          <a:xfrm>
            <a:off x="4593522" y="5148267"/>
            <a:ext cx="4598822" cy="460375"/>
          </a:xfrm>
          <a:prstGeom prst="rect">
            <a:avLst/>
          </a:prstGeom>
          <a:noFill/>
        </p:spPr>
        <p:txBody>
          <a:bodyPr wrap="square" rtlCol="0">
            <a:spAutoFit/>
          </a:bodyPr>
          <a:lstStyle/>
          <a:p>
            <a:pPr algn="l"/>
            <a:r>
              <a:rPr 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Hanoi</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(n-1，X，</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任务</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左大括号 13"/>
          <p:cNvSpPr/>
          <p:nvPr/>
        </p:nvSpPr>
        <p:spPr>
          <a:xfrm>
            <a:off x="4307770" y="5362581"/>
            <a:ext cx="285752" cy="1071570"/>
          </a:xfrm>
          <a:prstGeom prst="leftBrac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dirty="0">
              <a:latin typeface="Consolas" panose="020B0609020204030204" pitchFamily="49" charset="0"/>
              <a:ea typeface="仿宋" panose="02010609060101010101" pitchFamily="49" charset="-122"/>
              <a:cs typeface="Consolas" panose="020B0609020204030204" pitchFamily="49" charset="0"/>
            </a:endParaRPr>
          </a:p>
        </p:txBody>
      </p:sp>
      <p:grpSp>
        <p:nvGrpSpPr>
          <p:cNvPr id="15" name="组合 15"/>
          <p:cNvGrpSpPr/>
          <p:nvPr/>
        </p:nvGrpSpPr>
        <p:grpSpPr>
          <a:xfrm>
            <a:off x="2613576" y="1484784"/>
            <a:ext cx="7226840" cy="4266425"/>
            <a:chOff x="1214414" y="1393396"/>
            <a:chExt cx="7226840" cy="4266425"/>
          </a:xfrm>
        </p:grpSpPr>
        <p:sp>
          <p:nvSpPr>
            <p:cNvPr id="16" name="任意多边形 12"/>
            <p:cNvSpPr/>
            <p:nvPr/>
          </p:nvSpPr>
          <p:spPr>
            <a:xfrm>
              <a:off x="6731876" y="2529683"/>
              <a:ext cx="1709378" cy="3130138"/>
            </a:xfrm>
            <a:custGeom>
              <a:avLst/>
              <a:gdLst>
                <a:gd name="connsiteX0" fmla="*/ 1324303 w 1676400"/>
                <a:gd name="connsiteY0" fmla="*/ 13138 h 2850931"/>
                <a:gd name="connsiteX1" fmla="*/ 1671145 w 1676400"/>
                <a:gd name="connsiteY1" fmla="*/ 328448 h 2850931"/>
                <a:gd name="connsiteX2" fmla="*/ 1355834 w 1676400"/>
                <a:gd name="connsiteY2" fmla="*/ 1983827 h 2850931"/>
                <a:gd name="connsiteX3" fmla="*/ 0 w 1676400"/>
                <a:gd name="connsiteY3" fmla="*/ 2850931 h 2850931"/>
                <a:gd name="connsiteX0-1" fmla="*/ 1538585 w 1709378"/>
                <a:gd name="connsiteY0-2" fmla="*/ 6569 h 3130138"/>
                <a:gd name="connsiteX1-3" fmla="*/ 1671145 w 1709378"/>
                <a:gd name="connsiteY1-4" fmla="*/ 607655 h 3130138"/>
                <a:gd name="connsiteX2-5" fmla="*/ 1355834 w 1709378"/>
                <a:gd name="connsiteY2-6" fmla="*/ 2263034 h 3130138"/>
                <a:gd name="connsiteX3-7" fmla="*/ 0 w 1709378"/>
                <a:gd name="connsiteY3-8" fmla="*/ 3130138 h 3130138"/>
              </a:gdLst>
              <a:ahLst/>
              <a:cxnLst>
                <a:cxn ang="0">
                  <a:pos x="connsiteX0-1" y="connsiteY0-2"/>
                </a:cxn>
                <a:cxn ang="0">
                  <a:pos x="connsiteX1-3" y="connsiteY1-4"/>
                </a:cxn>
                <a:cxn ang="0">
                  <a:pos x="connsiteX2-5" y="connsiteY2-6"/>
                </a:cxn>
                <a:cxn ang="0">
                  <a:pos x="connsiteX3-7" y="connsiteY3-8"/>
                </a:cxn>
              </a:cxnLst>
              <a:rect l="l" t="t" r="r" b="b"/>
              <a:pathLst>
                <a:path w="1709378" h="3130138">
                  <a:moveTo>
                    <a:pt x="1538585" y="6569"/>
                  </a:moveTo>
                  <a:cubicBezTo>
                    <a:pt x="1709378" y="0"/>
                    <a:pt x="1701604" y="231577"/>
                    <a:pt x="1671145" y="607655"/>
                  </a:cubicBezTo>
                  <a:cubicBezTo>
                    <a:pt x="1640686" y="983733"/>
                    <a:pt x="1634358" y="1842620"/>
                    <a:pt x="1355834" y="2263034"/>
                  </a:cubicBezTo>
                  <a:cubicBezTo>
                    <a:pt x="1077310" y="2683448"/>
                    <a:pt x="538655" y="2906793"/>
                    <a:pt x="0" y="3130138"/>
                  </a:cubicBezTo>
                </a:path>
              </a:pathLst>
            </a:cu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Consolas" panose="020B0609020204030204" pitchFamily="49" charset="0"/>
                <a:ea typeface="仿宋" panose="02010609060101010101" pitchFamily="49" charset="-122"/>
                <a:cs typeface="Consolas" panose="020B0609020204030204" pitchFamily="49" charset="0"/>
              </a:endParaRPr>
            </a:p>
          </p:txBody>
        </p:sp>
        <p:sp>
          <p:nvSpPr>
            <p:cNvPr id="17" name="矩形 16"/>
            <p:cNvSpPr/>
            <p:nvPr/>
          </p:nvSpPr>
          <p:spPr>
            <a:xfrm>
              <a:off x="1214414" y="1393396"/>
              <a:ext cx="7000924" cy="2500330"/>
            </a:xfrm>
            <a:prstGeom prst="rect">
              <a:avLst/>
            </a:prstGeom>
            <a:solidFill>
              <a:schemeClr val="accent2">
                <a:alpha val="0"/>
              </a:schemeClr>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a typeface="仿宋" panose="02010609060101010101" pitchFamily="49"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childTnLst>
                          </p:cTn>
                        </p:par>
                        <p:par>
                          <p:cTn id="17" fill="hold">
                            <p:stCondLst>
                              <p:cond delay="0"/>
                            </p:stCondLst>
                            <p:childTnLst>
                              <p:par>
                                <p:cTn id="18" presetID="18" presetClass="entr" presetSubtype="12"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strips(downLeft)">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4261" y="1637800"/>
            <a:ext cx="2449412"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实例</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：家谱</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22"/>
          <p:cNvGrpSpPr/>
          <p:nvPr/>
        </p:nvGrpSpPr>
        <p:grpSpPr>
          <a:xfrm>
            <a:off x="2567608" y="1330628"/>
            <a:ext cx="6768752" cy="4906684"/>
            <a:chOff x="2571737" y="714356"/>
            <a:chExt cx="5076693" cy="4042588"/>
          </a:xfrm>
        </p:grpSpPr>
        <p:pic>
          <p:nvPicPr>
            <p:cNvPr id="4" name="Picture 2"/>
            <p:cNvPicPr>
              <a:picLocks noChangeAspect="1" noChangeArrowheads="1"/>
            </p:cNvPicPr>
            <p:nvPr/>
          </p:nvPicPr>
          <p:blipFill>
            <a:blip r:embed="rId1" cstate="print"/>
            <a:srcRect/>
            <a:stretch>
              <a:fillRect/>
            </a:stretch>
          </p:blipFill>
          <p:spPr bwMode="auto">
            <a:xfrm>
              <a:off x="4929190" y="714356"/>
              <a:ext cx="502039" cy="857256"/>
            </a:xfrm>
            <a:prstGeom prst="rect">
              <a:avLst/>
            </a:prstGeom>
            <a:noFill/>
            <a:ln w="9525">
              <a:noFill/>
              <a:miter lim="800000"/>
              <a:headEnd/>
              <a:tailEnd/>
            </a:ln>
            <a:effectLst/>
          </p:spPr>
        </p:pic>
        <p:pic>
          <p:nvPicPr>
            <p:cNvPr id="5" name="Picture 3"/>
            <p:cNvPicPr>
              <a:picLocks noChangeAspect="1" noChangeArrowheads="1"/>
            </p:cNvPicPr>
            <p:nvPr/>
          </p:nvPicPr>
          <p:blipFill>
            <a:blip r:embed="rId2" cstate="print"/>
            <a:srcRect/>
            <a:stretch>
              <a:fillRect/>
            </a:stretch>
          </p:blipFill>
          <p:spPr bwMode="auto">
            <a:xfrm>
              <a:off x="3571868" y="2540876"/>
              <a:ext cx="500066" cy="1031000"/>
            </a:xfrm>
            <a:prstGeom prst="rect">
              <a:avLst/>
            </a:prstGeom>
            <a:noFill/>
            <a:ln w="9525">
              <a:noFill/>
              <a:miter lim="800000"/>
              <a:headEnd/>
              <a:tailEnd/>
            </a:ln>
            <a:effectLst/>
          </p:spPr>
        </p:pic>
        <p:pic>
          <p:nvPicPr>
            <p:cNvPr id="6" name="Picture 4"/>
            <p:cNvPicPr>
              <a:picLocks noChangeAspect="1" noChangeArrowheads="1"/>
            </p:cNvPicPr>
            <p:nvPr/>
          </p:nvPicPr>
          <p:blipFill>
            <a:blip r:embed="rId3" cstate="print"/>
            <a:srcRect/>
            <a:stretch>
              <a:fillRect/>
            </a:stretch>
          </p:blipFill>
          <p:spPr bwMode="auto">
            <a:xfrm>
              <a:off x="2571737" y="4071942"/>
              <a:ext cx="555317" cy="685002"/>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3428992" y="4071943"/>
              <a:ext cx="555290" cy="684969"/>
            </a:xfrm>
            <a:prstGeom prst="rect">
              <a:avLst/>
            </a:prstGeom>
            <a:noFill/>
            <a:ln w="9525">
              <a:noFill/>
              <a:miter lim="800000"/>
              <a:headEnd/>
              <a:tailEnd/>
            </a:ln>
            <a:effectLst/>
          </p:spPr>
        </p:pic>
        <p:pic>
          <p:nvPicPr>
            <p:cNvPr id="8" name="Picture 4"/>
            <p:cNvPicPr>
              <a:picLocks noChangeAspect="1" noChangeArrowheads="1"/>
            </p:cNvPicPr>
            <p:nvPr/>
          </p:nvPicPr>
          <p:blipFill>
            <a:blip r:embed="rId3" cstate="print"/>
            <a:srcRect/>
            <a:stretch>
              <a:fillRect/>
            </a:stretch>
          </p:blipFill>
          <p:spPr bwMode="auto">
            <a:xfrm>
              <a:off x="4286249" y="4071942"/>
              <a:ext cx="555317" cy="685002"/>
            </a:xfrm>
            <a:prstGeom prst="rect">
              <a:avLst/>
            </a:prstGeom>
            <a:noFill/>
            <a:ln w="9525">
              <a:noFill/>
              <a:miter lim="800000"/>
              <a:headEnd/>
              <a:tailEnd/>
            </a:ln>
            <a:effectLst/>
          </p:spPr>
        </p:pic>
        <p:cxnSp>
          <p:nvCxnSpPr>
            <p:cNvPr id="9" name="直接箭头连接符 8"/>
            <p:cNvCxnSpPr/>
            <p:nvPr/>
          </p:nvCxnSpPr>
          <p:spPr bwMode="auto">
            <a:xfrm rot="5400000">
              <a:off x="3071802" y="3643314"/>
              <a:ext cx="357190" cy="35719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0" name="直接箭头连接符 9"/>
            <p:cNvCxnSpPr/>
            <p:nvPr/>
          </p:nvCxnSpPr>
          <p:spPr bwMode="auto">
            <a:xfrm rot="5400000">
              <a:off x="3607587" y="3821909"/>
              <a:ext cx="357190" cy="1588"/>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1" name="直接箭头连接符 10"/>
            <p:cNvCxnSpPr/>
            <p:nvPr/>
          </p:nvCxnSpPr>
          <p:spPr bwMode="auto">
            <a:xfrm rot="16200000" flipH="1">
              <a:off x="4107653" y="3679033"/>
              <a:ext cx="357190" cy="285752"/>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pic>
          <p:nvPicPr>
            <p:cNvPr id="12" name="Picture 3"/>
            <p:cNvPicPr>
              <a:picLocks noChangeAspect="1" noChangeArrowheads="1"/>
            </p:cNvPicPr>
            <p:nvPr/>
          </p:nvPicPr>
          <p:blipFill>
            <a:blip r:embed="rId2" cstate="print"/>
            <a:srcRect/>
            <a:stretch>
              <a:fillRect/>
            </a:stretch>
          </p:blipFill>
          <p:spPr bwMode="auto">
            <a:xfrm>
              <a:off x="6378732" y="2540876"/>
              <a:ext cx="500066" cy="1031000"/>
            </a:xfrm>
            <a:prstGeom prst="rect">
              <a:avLst/>
            </a:prstGeom>
            <a:noFill/>
            <a:ln w="9525">
              <a:noFill/>
              <a:miter lim="800000"/>
              <a:headEnd/>
              <a:tailEnd/>
            </a:ln>
            <a:effectLst/>
          </p:spPr>
        </p:pic>
        <p:pic>
          <p:nvPicPr>
            <p:cNvPr id="13" name="Picture 4"/>
            <p:cNvPicPr>
              <a:picLocks noChangeAspect="1" noChangeArrowheads="1"/>
            </p:cNvPicPr>
            <p:nvPr/>
          </p:nvPicPr>
          <p:blipFill>
            <a:blip r:embed="rId3" cstate="print"/>
            <a:srcRect/>
            <a:stretch>
              <a:fillRect/>
            </a:stretch>
          </p:blipFill>
          <p:spPr bwMode="auto">
            <a:xfrm>
              <a:off x="5378601" y="4071942"/>
              <a:ext cx="555317" cy="685002"/>
            </a:xfrm>
            <a:prstGeom prst="rect">
              <a:avLst/>
            </a:prstGeom>
            <a:noFill/>
            <a:ln w="9525">
              <a:noFill/>
              <a:miter lim="800000"/>
              <a:headEnd/>
              <a:tailEnd/>
            </a:ln>
            <a:effectLst/>
          </p:spPr>
        </p:pic>
        <p:pic>
          <p:nvPicPr>
            <p:cNvPr id="14" name="Picture 4"/>
            <p:cNvPicPr>
              <a:picLocks noChangeAspect="1" noChangeArrowheads="1"/>
            </p:cNvPicPr>
            <p:nvPr/>
          </p:nvPicPr>
          <p:blipFill>
            <a:blip r:embed="rId3" cstate="print"/>
            <a:srcRect/>
            <a:stretch>
              <a:fillRect/>
            </a:stretch>
          </p:blipFill>
          <p:spPr bwMode="auto">
            <a:xfrm>
              <a:off x="6235857" y="4071942"/>
              <a:ext cx="555317" cy="685002"/>
            </a:xfrm>
            <a:prstGeom prst="rect">
              <a:avLst/>
            </a:prstGeom>
            <a:noFill/>
            <a:ln w="9525">
              <a:noFill/>
              <a:miter lim="800000"/>
              <a:headEnd/>
              <a:tailEnd/>
            </a:ln>
            <a:effectLst/>
          </p:spPr>
        </p:pic>
        <p:pic>
          <p:nvPicPr>
            <p:cNvPr id="15" name="Picture 4"/>
            <p:cNvPicPr>
              <a:picLocks noChangeAspect="1" noChangeArrowheads="1"/>
            </p:cNvPicPr>
            <p:nvPr/>
          </p:nvPicPr>
          <p:blipFill>
            <a:blip r:embed="rId3" cstate="print"/>
            <a:srcRect/>
            <a:stretch>
              <a:fillRect/>
            </a:stretch>
          </p:blipFill>
          <p:spPr bwMode="auto">
            <a:xfrm>
              <a:off x="7093113" y="4071942"/>
              <a:ext cx="555317" cy="685002"/>
            </a:xfrm>
            <a:prstGeom prst="rect">
              <a:avLst/>
            </a:prstGeom>
            <a:noFill/>
            <a:ln w="9525">
              <a:noFill/>
              <a:miter lim="800000"/>
              <a:headEnd/>
              <a:tailEnd/>
            </a:ln>
            <a:effectLst/>
          </p:spPr>
        </p:pic>
        <p:cxnSp>
          <p:nvCxnSpPr>
            <p:cNvPr id="16" name="直接箭头连接符 15"/>
            <p:cNvCxnSpPr/>
            <p:nvPr/>
          </p:nvCxnSpPr>
          <p:spPr bwMode="auto">
            <a:xfrm rot="5400000">
              <a:off x="5878666" y="3643314"/>
              <a:ext cx="357190" cy="35719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7" name="直接箭头连接符 16"/>
            <p:cNvCxnSpPr/>
            <p:nvPr/>
          </p:nvCxnSpPr>
          <p:spPr bwMode="auto">
            <a:xfrm rot="5400000">
              <a:off x="6414451" y="3821909"/>
              <a:ext cx="357190" cy="1588"/>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8" name="直接箭头连接符 17"/>
            <p:cNvCxnSpPr/>
            <p:nvPr/>
          </p:nvCxnSpPr>
          <p:spPr bwMode="auto">
            <a:xfrm rot="16200000" flipH="1">
              <a:off x="6914517" y="3679033"/>
              <a:ext cx="357190" cy="285752"/>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9" name="直接箭头连接符 18"/>
            <p:cNvCxnSpPr/>
            <p:nvPr/>
          </p:nvCxnSpPr>
          <p:spPr bwMode="auto">
            <a:xfrm rot="5400000">
              <a:off x="4214810" y="1785926"/>
              <a:ext cx="642942" cy="642942"/>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20" name="直接箭头连接符 19"/>
            <p:cNvCxnSpPr/>
            <p:nvPr/>
          </p:nvCxnSpPr>
          <p:spPr bwMode="auto">
            <a:xfrm>
              <a:off x="5572132" y="1714488"/>
              <a:ext cx="857256" cy="642942"/>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grpSp>
      <p:sp>
        <p:nvSpPr>
          <p:cNvPr id="21" name="TextBox 26"/>
          <p:cNvSpPr txBox="1"/>
          <p:nvPr/>
        </p:nvSpPr>
        <p:spPr>
          <a:xfrm>
            <a:off x="551384" y="836712"/>
            <a:ext cx="3449543" cy="5835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l"/>
            <a:r>
              <a:rPr lang="zh-CN" altLang="en-US" sz="3200" dirty="0">
                <a:solidFill>
                  <a:srgbClr val="C00000"/>
                </a:solidFill>
                <a:latin typeface="微软雅黑" panose="020B0503020204020204" pitchFamily="34" charset="-122"/>
                <a:ea typeface="微软雅黑" panose="020B0503020204020204" pitchFamily="34" charset="-122"/>
              </a:rPr>
              <a:t>递归：无处不在</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9610" y="2416186"/>
            <a:ext cx="3605102" cy="36051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38282" y="626026"/>
            <a:ext cx="8501122" cy="285242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2">
            <a:schemeClr val="accent4"/>
          </a:fillRef>
          <a:effectRef idx="1">
            <a:schemeClr val="accent4"/>
          </a:effectRef>
          <a:fontRef idx="minor">
            <a:schemeClr val="dk1"/>
          </a:fontRef>
        </p:style>
        <p:txBody>
          <a:bodyPr wrap="square" tIns="180000" bIns="180000" rtlCol="0">
            <a:spAutoFit/>
          </a:bodyPr>
          <a:lstStyle/>
          <a:p>
            <a:pPr algn="l">
              <a:lnSpc>
                <a:spcPct val="100000"/>
              </a:lnSpc>
            </a:pP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e2.n=</a:t>
            </a:r>
            <a:r>
              <a:rPr lang="en-US"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e.n</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e2.x=</a:t>
            </a:r>
            <a:r>
              <a:rPr lang="en-US"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a:t>
            </a:r>
            <a:r>
              <a:rPr lang="en-US"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x</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e2.y=</a:t>
            </a:r>
            <a:r>
              <a:rPr lang="en-US"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a:t>
            </a:r>
            <a:r>
              <a:rPr lang="en-US"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y</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e2.z=</a:t>
            </a:r>
            <a:r>
              <a:rPr lang="en-US"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a:t>
            </a:r>
            <a:r>
              <a:rPr lang="en-US"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z</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e2.flag=true;</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Push(st，e2);	 </a:t>
            </a:r>
            <a:r>
              <a:rPr lang="en-US"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处理</a:t>
            </a:r>
            <a:r>
              <a:rPr 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move(</a:t>
            </a:r>
            <a:r>
              <a:rPr lang="en-US"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n，x，z</a:t>
            </a:r>
            <a:r>
              <a:rPr 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步骤</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e3.n=e.n-1; e3.x=</a:t>
            </a:r>
            <a:r>
              <a:rPr lang="en-US"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e.x</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e3.y=</a:t>
            </a:r>
            <a:r>
              <a:rPr lang="en-US"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e.z</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e3.z=</a:t>
            </a:r>
            <a:r>
              <a:rPr lang="en-US"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e.y</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(e3.n==1)</a:t>
            </a:r>
            <a:r>
              <a:rPr lang="en-US"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dirty="0">
                <a:solidFill>
                  <a:srgbClr val="0070C0"/>
                </a:solidFill>
                <a:latin typeface="微软雅黑" panose="020B0503020204020204" pitchFamily="34" charset="-122"/>
                <a:ea typeface="微软雅黑" panose="020B0503020204020204" pitchFamily="34" charset="-122"/>
                <a:cs typeface="Consolas" panose="020B0609020204030204" pitchFamily="49" charset="0"/>
              </a:rPr>
              <a:t>      	</a:t>
            </a:r>
            <a:r>
              <a:rPr 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只有一个盘片时可直接移动</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e3.flag=true;</a:t>
            </a:r>
            <a:endPar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e3.flag=false;</a:t>
            </a:r>
            <a:r>
              <a:rPr lang="en-US"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有一个以上盘片时不能直接移动</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Push(st，e3);</a:t>
            </a:r>
            <a:r>
              <a:rPr lang="en-US"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处理</a:t>
            </a:r>
            <a:r>
              <a:rPr 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Hanoi(n-1，x，z，y)</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步骤</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00000"/>
              </a:lnSpc>
            </a:pP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3"/>
          <p:cNvSpPr txBox="1"/>
          <p:nvPr/>
        </p:nvSpPr>
        <p:spPr>
          <a:xfrm>
            <a:off x="1881158" y="5781359"/>
            <a:ext cx="3071834" cy="368300"/>
          </a:xfrm>
          <a:prstGeom prst="rect">
            <a:avLst/>
          </a:prstGeom>
          <a:noFill/>
        </p:spPr>
        <p:txBody>
          <a:bodyPr wrap="square" rtlCol="0">
            <a:spAutoFit/>
          </a:bodyPr>
          <a:lstStyle/>
          <a:p>
            <a:pPr algn="l"/>
            <a:r>
              <a:rPr 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Hanoi</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n，X，Y，Z</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任务</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4"/>
          <p:cNvSpPr txBox="1"/>
          <p:nvPr/>
        </p:nvSpPr>
        <p:spPr>
          <a:xfrm>
            <a:off x="4810116" y="5138418"/>
            <a:ext cx="4071966" cy="36830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l"/>
            <a:r>
              <a:rPr 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Hanoi</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(n-1，X，Z，Y)</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任务进栈</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5"/>
          <p:cNvSpPr txBox="1"/>
          <p:nvPr/>
        </p:nvSpPr>
        <p:spPr>
          <a:xfrm>
            <a:off x="4810116" y="5709922"/>
            <a:ext cx="3643338" cy="368300"/>
          </a:xfrm>
          <a:prstGeom prst="rect">
            <a:avLst/>
          </a:prstGeom>
          <a:noFill/>
        </p:spPr>
        <p:txBody>
          <a:bodyPr wrap="square" rtlCol="0">
            <a:spAutoFit/>
          </a:bodyPr>
          <a:lstStyle/>
          <a:p>
            <a:pPr algn="l"/>
            <a:r>
              <a:rPr 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Move</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n，X</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flag=true</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6"/>
          <p:cNvSpPr txBox="1"/>
          <p:nvPr/>
        </p:nvSpPr>
        <p:spPr>
          <a:xfrm>
            <a:off x="4810116" y="6352864"/>
            <a:ext cx="4000528" cy="368300"/>
          </a:xfrm>
          <a:prstGeom prst="rect">
            <a:avLst/>
          </a:prstGeom>
          <a:noFill/>
        </p:spPr>
        <p:txBody>
          <a:bodyPr wrap="square" rtlCol="0">
            <a:spAutoFit/>
          </a:bodyPr>
          <a:lstStyle/>
          <a:p>
            <a:pPr algn="l"/>
            <a:r>
              <a:rPr 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Hanoi</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(n-1，Y，</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Z</a:t>
            </a:r>
            <a:r>
              <a:rPr 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任务进栈</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左大括号 6"/>
          <p:cNvSpPr/>
          <p:nvPr/>
        </p:nvSpPr>
        <p:spPr>
          <a:xfrm>
            <a:off x="4595802" y="5424169"/>
            <a:ext cx="285752" cy="1071570"/>
          </a:xfrm>
          <a:prstGeom prst="leftBrac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latin typeface="Consolas" panose="020B0609020204030204" pitchFamily="49" charset="0"/>
              <a:cs typeface="Consolas" panose="020B0609020204030204" pitchFamily="49" charset="0"/>
            </a:endParaRPr>
          </a:p>
        </p:txBody>
      </p:sp>
      <p:grpSp>
        <p:nvGrpSpPr>
          <p:cNvPr id="8" name="组合 17"/>
          <p:cNvGrpSpPr/>
          <p:nvPr/>
        </p:nvGrpSpPr>
        <p:grpSpPr>
          <a:xfrm>
            <a:off x="2407444" y="1668442"/>
            <a:ext cx="7000924" cy="3358985"/>
            <a:chOff x="1428728" y="1357298"/>
            <a:chExt cx="7000924" cy="3572694"/>
          </a:xfrm>
        </p:grpSpPr>
        <p:sp>
          <p:nvSpPr>
            <p:cNvPr id="9" name="矩形 8"/>
            <p:cNvSpPr/>
            <p:nvPr/>
          </p:nvSpPr>
          <p:spPr>
            <a:xfrm>
              <a:off x="1428728" y="1357298"/>
              <a:ext cx="7000924" cy="2500330"/>
            </a:xfrm>
            <a:prstGeom prst="rect">
              <a:avLst/>
            </a:prstGeom>
            <a:solidFill>
              <a:schemeClr val="accent2">
                <a:alpha val="0"/>
              </a:schemeClr>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cxnSp>
          <p:nvCxnSpPr>
            <p:cNvPr id="10" name="直接箭头连接符 9"/>
            <p:cNvCxnSpPr>
              <a:stCxn id="9" idx="2"/>
            </p:cNvCxnSpPr>
            <p:nvPr/>
          </p:nvCxnSpPr>
          <p:spPr>
            <a:xfrm rot="5400000">
              <a:off x="4393405" y="4393413"/>
              <a:ext cx="107157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组合 16"/>
          <p:cNvGrpSpPr/>
          <p:nvPr/>
        </p:nvGrpSpPr>
        <p:grpSpPr>
          <a:xfrm>
            <a:off x="2423593" y="863742"/>
            <a:ext cx="7541609" cy="5234892"/>
            <a:chOff x="1428728" y="480124"/>
            <a:chExt cx="7541609" cy="5234892"/>
          </a:xfrm>
        </p:grpSpPr>
        <p:sp>
          <p:nvSpPr>
            <p:cNvPr id="12" name="矩形 11"/>
            <p:cNvSpPr/>
            <p:nvPr/>
          </p:nvSpPr>
          <p:spPr>
            <a:xfrm>
              <a:off x="1428728" y="480124"/>
              <a:ext cx="7000924" cy="765058"/>
            </a:xfrm>
            <a:prstGeom prst="rect">
              <a:avLst/>
            </a:prstGeom>
            <a:solidFill>
              <a:schemeClr val="accent2">
                <a:alpha val="0"/>
              </a:schemeClr>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3" name="任意多边形 15"/>
            <p:cNvSpPr/>
            <p:nvPr/>
          </p:nvSpPr>
          <p:spPr>
            <a:xfrm>
              <a:off x="7286644" y="616168"/>
              <a:ext cx="1683693" cy="5098848"/>
            </a:xfrm>
            <a:custGeom>
              <a:avLst/>
              <a:gdLst>
                <a:gd name="connsiteX0" fmla="*/ 1970690 w 2701159"/>
                <a:gd name="connsiteY0" fmla="*/ 218090 h 5168462"/>
                <a:gd name="connsiteX1" fmla="*/ 2301766 w 2701159"/>
                <a:gd name="connsiteY1" fmla="*/ 675290 h 5168462"/>
                <a:gd name="connsiteX2" fmla="*/ 2317531 w 2701159"/>
                <a:gd name="connsiteY2" fmla="*/ 4269828 h 5168462"/>
                <a:gd name="connsiteX3" fmla="*/ 0 w 2701159"/>
                <a:gd name="connsiteY3" fmla="*/ 5168462 h 5168462"/>
                <a:gd name="connsiteX0-1" fmla="*/ 613400 w 1117654"/>
                <a:gd name="connsiteY0-2" fmla="*/ 218090 h 4923435"/>
                <a:gd name="connsiteX1-3" fmla="*/ 944476 w 1117654"/>
                <a:gd name="connsiteY1-4" fmla="*/ 675290 h 4923435"/>
                <a:gd name="connsiteX2-5" fmla="*/ 960241 w 1117654"/>
                <a:gd name="connsiteY2-6" fmla="*/ 4269828 h 4923435"/>
                <a:gd name="connsiteX3-7" fmla="*/ 0 w 1117654"/>
                <a:gd name="connsiteY3-8" fmla="*/ 4596934 h 4923435"/>
                <a:gd name="connsiteX0-9" fmla="*/ 613400 w 1117654"/>
                <a:gd name="connsiteY0-10" fmla="*/ 109045 h 4487889"/>
                <a:gd name="connsiteX1-11" fmla="*/ 944476 w 1117654"/>
                <a:gd name="connsiteY1-12" fmla="*/ 566245 h 4487889"/>
                <a:gd name="connsiteX2-13" fmla="*/ 960241 w 1117654"/>
                <a:gd name="connsiteY2-14" fmla="*/ 3160627 h 4487889"/>
                <a:gd name="connsiteX3-15" fmla="*/ 0 w 1117654"/>
                <a:gd name="connsiteY3-16" fmla="*/ 4487889 h 4487889"/>
              </a:gdLst>
              <a:ahLst/>
              <a:cxnLst>
                <a:cxn ang="0">
                  <a:pos x="connsiteX0-1" y="connsiteY0-2"/>
                </a:cxn>
                <a:cxn ang="0">
                  <a:pos x="connsiteX1-3" y="connsiteY1-4"/>
                </a:cxn>
                <a:cxn ang="0">
                  <a:pos x="connsiteX2-5" y="connsiteY2-6"/>
                </a:cxn>
                <a:cxn ang="0">
                  <a:pos x="connsiteX3-7" y="connsiteY3-8"/>
                </a:cxn>
              </a:cxnLst>
              <a:rect l="l" t="t" r="r" b="b"/>
              <a:pathLst>
                <a:path w="1117654" h="4487889">
                  <a:moveTo>
                    <a:pt x="613400" y="109045"/>
                  </a:moveTo>
                  <a:cubicBezTo>
                    <a:pt x="750034" y="0"/>
                    <a:pt x="886669" y="57648"/>
                    <a:pt x="944476" y="566245"/>
                  </a:cubicBezTo>
                  <a:cubicBezTo>
                    <a:pt x="1002283" y="1074842"/>
                    <a:pt x="1117654" y="2507020"/>
                    <a:pt x="960241" y="3160627"/>
                  </a:cubicBezTo>
                  <a:cubicBezTo>
                    <a:pt x="802828" y="3814234"/>
                    <a:pt x="966951" y="4413003"/>
                    <a:pt x="0" y="4487889"/>
                  </a:cubicBezTo>
                </a:path>
              </a:pathLst>
            </a:cu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childTnLst>
                                </p:cTn>
                              </p:par>
                            </p:childTnLst>
                          </p:cTn>
                        </p:par>
                        <p:par>
                          <p:cTn id="24" fill="hold">
                            <p:stCondLst>
                              <p:cond delay="0"/>
                            </p:stCondLst>
                            <p:childTnLst>
                              <p:par>
                                <p:cTn id="25" presetID="18" presetClass="entr" presetSubtype="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44618" y="4133398"/>
            <a:ext cx="3779374" cy="1814830"/>
          </a:xfrm>
          <a:prstGeom prst="rect">
            <a:avLst/>
          </a:prstGeom>
          <a:noFill/>
          <a:ln w="9525">
            <a:noFill/>
            <a:miter lim="800000"/>
          </a:ln>
          <a:effectLst/>
        </p:spPr>
        <p:txBody>
          <a:bodyPr wrap="square">
            <a:spAutoFit/>
          </a:bodyPr>
          <a:lstStyle/>
          <a:p>
            <a:pPr marL="457200" indent="-457200" algn="l">
              <a:buBlip>
                <a:blip r:embed="rId1"/>
              </a:buBlip>
            </a:pP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设计求解问题的递归模型。</a:t>
            </a:r>
            <a:endParaRPr lang="en-US" altLang="zh-CN"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l">
              <a:buBlip>
                <a:blip r:embed="rId1"/>
              </a:buBlip>
            </a:pP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转换成对应的递归算法。</a:t>
            </a:r>
            <a:endPar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 Box 3" descr="蓝色面巾纸"/>
          <p:cNvSpPr txBox="1">
            <a:spLocks noChangeArrowheads="1"/>
          </p:cNvSpPr>
          <p:nvPr/>
        </p:nvSpPr>
        <p:spPr bwMode="auto">
          <a:xfrm>
            <a:off x="263352" y="2143116"/>
            <a:ext cx="5005220" cy="574040"/>
          </a:xfrm>
          <a:prstGeom prst="rect">
            <a:avLst/>
          </a:prstGeom>
          <a:solidFill>
            <a:srgbClr val="FC9A48"/>
          </a:solidFill>
          <a:ln w="9525">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tIns="72000" bIns="72000">
            <a:spAutoFit/>
          </a:bodyPr>
          <a:lstStyle/>
          <a:p>
            <a:pPr algn="ctr">
              <a:lnSpc>
                <a:spcPct val="100000"/>
              </a:lnSpc>
              <a:spcBef>
                <a:spcPct val="50000"/>
              </a:spcBef>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5.3.1 </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递归算法设计的步骤</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7"/>
          <p:cNvGrpSpPr/>
          <p:nvPr/>
        </p:nvGrpSpPr>
        <p:grpSpPr>
          <a:xfrm>
            <a:off x="7032104" y="4941168"/>
            <a:ext cx="4286280" cy="500066"/>
            <a:chOff x="1428728" y="4429132"/>
            <a:chExt cx="4286280" cy="500066"/>
          </a:xfrm>
        </p:grpSpPr>
        <p:sp>
          <p:nvSpPr>
            <p:cNvPr id="5" name="圆角矩形 4"/>
            <p:cNvSpPr/>
            <p:nvPr/>
          </p:nvSpPr>
          <p:spPr>
            <a:xfrm>
              <a:off x="1428728" y="4429132"/>
              <a:ext cx="1643074" cy="500066"/>
            </a:xfrm>
            <a:prstGeom prst="roundRect">
              <a:avLst/>
            </a:prstGeom>
            <a:solidFill>
              <a:srgbClr val="FC9A48"/>
            </a:solidFill>
            <a:scene3d>
              <a:camera prst="perspectiveAbove"/>
              <a:lightRig rig="threePt" dir="t">
                <a:rot lat="0" lon="0" rev="1200000"/>
              </a:lightRig>
            </a:scene3d>
            <a:sp3d>
              <a:bevelT w="63500" h="254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0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递归模型</a:t>
              </a:r>
              <a:endParaRPr lang="zh-CN" altLang="en-US" sz="200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右箭头 5"/>
            <p:cNvSpPr/>
            <p:nvPr/>
          </p:nvSpPr>
          <p:spPr>
            <a:xfrm>
              <a:off x="3214678" y="4572008"/>
              <a:ext cx="714380"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7" name="圆角矩形 6"/>
            <p:cNvSpPr/>
            <p:nvPr/>
          </p:nvSpPr>
          <p:spPr>
            <a:xfrm>
              <a:off x="4071934" y="4429132"/>
              <a:ext cx="1643074" cy="500066"/>
            </a:xfrm>
            <a:prstGeom prst="roundRect">
              <a:avLst/>
            </a:prstGeom>
            <a:solidFill>
              <a:srgbClr val="FC9A48"/>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递归算法</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 name="Text Box 10" descr="粉色面巾纸"/>
          <p:cNvSpPr txBox="1">
            <a:spLocks noChangeArrowheads="1"/>
          </p:cNvSpPr>
          <p:nvPr/>
        </p:nvSpPr>
        <p:spPr bwMode="auto">
          <a:xfrm>
            <a:off x="3359696" y="1033572"/>
            <a:ext cx="4822826" cy="583565"/>
          </a:xfrm>
          <a:prstGeom prst="rect">
            <a:avLst/>
          </a:prstGeom>
          <a:solidFill>
            <a:srgbClr val="FC9A48"/>
          </a:solidFill>
        </p:spPr>
        <p:style>
          <a:lnRef idx="1">
            <a:schemeClr val="accent4"/>
          </a:lnRef>
          <a:fillRef idx="2">
            <a:schemeClr val="accent4"/>
          </a:fillRef>
          <a:effectRef idx="1">
            <a:schemeClr val="accent4"/>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lnSpc>
                <a:spcPct val="100000"/>
              </a:lnSpc>
              <a:spcBef>
                <a:spcPct val="50000"/>
              </a:spcBef>
            </a:pPr>
            <a:r>
              <a:rPr lang="en-US" altLang="zh-CN"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  5.3 </a:t>
            </a:r>
            <a:r>
              <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递归算法的设计</a:t>
            </a:r>
            <a:endParaRPr lang="zh-CN" altLang="en-US" sz="32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7172" y="3427860"/>
            <a:ext cx="9828730" cy="331236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08508" y="1853103"/>
            <a:ext cx="5715040" cy="911860"/>
          </a:xfrm>
          <a:prstGeom prst="rect">
            <a:avLst/>
          </a:prstGeom>
          <a:solidFill>
            <a:schemeClr val="bg1">
              <a:lumMod val="95000"/>
            </a:schemeClr>
          </a:solidFill>
          <a:effectLst>
            <a:glow rad="101600">
              <a:schemeClr val="accent4">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a:spAutoFit/>
          </a:bodyPr>
          <a:lstStyle/>
          <a:p>
            <a:pPr algn="l">
              <a:lnSpc>
                <a:spcPts val="3200"/>
              </a:lnSpc>
              <a:defRPr/>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）对原问题</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进行分析，称为“大问题”，假设出合理的“小问题”</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622822" y="1033402"/>
            <a:ext cx="4248150" cy="521970"/>
          </a:xfrm>
          <a:prstGeom prst="rect">
            <a:avLst/>
          </a:prstGeom>
          <a:noFill/>
          <a:ln w="9525">
            <a:noFill/>
            <a:miter lim="800000"/>
          </a:ln>
          <a:effectLst/>
        </p:spPr>
        <p:txBody>
          <a:bodyPr>
            <a:spAutoFit/>
          </a:bodyPr>
          <a:lstStyle/>
          <a:p>
            <a:pPr algn="l">
              <a:spcBef>
                <a:spcPct val="50000"/>
              </a:spcBef>
            </a:pP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求递归模型的步骤如下：</a:t>
            </a:r>
            <a:endPar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2"/>
          <p:cNvSpPr txBox="1">
            <a:spLocks noChangeArrowheads="1"/>
          </p:cNvSpPr>
          <p:nvPr/>
        </p:nvSpPr>
        <p:spPr bwMode="auto">
          <a:xfrm>
            <a:off x="408508" y="4748178"/>
            <a:ext cx="5572164" cy="911860"/>
          </a:xfrm>
          <a:prstGeom prst="rect">
            <a:avLst/>
          </a:prstGeom>
          <a:solidFill>
            <a:schemeClr val="bg1">
              <a:lumMod val="95000"/>
            </a:schemeClr>
          </a:solidFill>
          <a:effectLst>
            <a:glow rad="139700">
              <a:schemeClr val="accent2">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a:spAutoFit/>
          </a:bodyPr>
          <a:lstStyle/>
          <a:p>
            <a:pPr algn="l">
              <a:lnSpc>
                <a:spcPts val="3200"/>
              </a:lnSpc>
              <a:defRPr/>
            </a:pPr>
            <a:r>
              <a:rPr lang="zh-CN" alt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）确定一个特定情况（如</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或</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）的解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Consolas" panose="020B0609020204030204" pitchFamily="49" charset="0"/>
              </a:rPr>
              <a:t>递归出口</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 Box 2"/>
          <p:cNvSpPr txBox="1">
            <a:spLocks noChangeArrowheads="1"/>
          </p:cNvSpPr>
          <p:nvPr/>
        </p:nvSpPr>
        <p:spPr bwMode="auto">
          <a:xfrm>
            <a:off x="408508" y="3105104"/>
            <a:ext cx="5643602" cy="1322070"/>
          </a:xfrm>
          <a:prstGeom prst="rect">
            <a:avLst/>
          </a:prstGeom>
          <a:solidFill>
            <a:schemeClr val="bg1">
              <a:lumMod val="95000"/>
            </a:schemeClr>
          </a:solidFill>
          <a:effectLst>
            <a:glow rad="101600">
              <a:schemeClr val="accent4">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square">
            <a:spAutoFit/>
          </a:bodyPr>
          <a:lstStyle/>
          <a:p>
            <a:pPr algn="l">
              <a:lnSpc>
                <a:spcPts val="3200"/>
              </a:lnSpc>
              <a:defRPr/>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）假设</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是可解的，在此基础上确定</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的解，即给出</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与</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(s’)</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之间的关系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递归体</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6" name="组合 15"/>
          <p:cNvGrpSpPr/>
          <p:nvPr/>
        </p:nvGrpSpPr>
        <p:grpSpPr>
          <a:xfrm>
            <a:off x="6194986" y="2104972"/>
            <a:ext cx="2928958" cy="3623571"/>
            <a:chOff x="6000760" y="1714488"/>
            <a:chExt cx="2928958" cy="3623571"/>
          </a:xfrm>
        </p:grpSpPr>
        <p:sp>
          <p:nvSpPr>
            <p:cNvPr id="7" name="TextBox 9"/>
            <p:cNvSpPr txBox="1"/>
            <p:nvPr/>
          </p:nvSpPr>
          <p:spPr>
            <a:xfrm>
              <a:off x="6786578" y="1714488"/>
              <a:ext cx="2000264" cy="521970"/>
            </a:xfrm>
            <a:prstGeom prst="rect">
              <a:avLst/>
            </a:prstGeom>
            <a:noFill/>
          </p:spPr>
          <p:txBody>
            <a:bodyPr wrap="square" rtlCol="0">
              <a:spAutoFit/>
            </a:bodyPr>
            <a:lstStyle/>
            <a:p>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数学归纳法</a:t>
              </a:r>
              <a:endPar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TextBox 11"/>
            <p:cNvSpPr txBox="1"/>
            <p:nvPr/>
          </p:nvSpPr>
          <p:spPr>
            <a:xfrm>
              <a:off x="6500826" y="2782669"/>
              <a:ext cx="2428892" cy="132207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假设</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时等式成立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求证</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时等式成立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Box 12"/>
            <p:cNvSpPr txBox="1"/>
            <p:nvPr/>
          </p:nvSpPr>
          <p:spPr>
            <a:xfrm>
              <a:off x="6500826" y="4631304"/>
              <a:ext cx="2214578" cy="70675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求证</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时等式成立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左右箭头 13"/>
            <p:cNvSpPr/>
            <p:nvPr/>
          </p:nvSpPr>
          <p:spPr>
            <a:xfrm>
              <a:off x="6000760" y="3071810"/>
              <a:ext cx="432000" cy="142876"/>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1" name="左右箭头 14"/>
            <p:cNvSpPr/>
            <p:nvPr/>
          </p:nvSpPr>
          <p:spPr>
            <a:xfrm>
              <a:off x="6000760" y="4786322"/>
              <a:ext cx="432000" cy="142876"/>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76320" y="751094"/>
            <a:ext cx="3109954" cy="42706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79425" y="598118"/>
            <a:ext cx="11449223" cy="583565"/>
          </a:xfrm>
          <a:prstGeom prst="rect">
            <a:avLst/>
          </a:prstGeom>
          <a:noFill/>
          <a:ln w="9525">
            <a:noFill/>
            <a:miter lim="800000"/>
          </a:ln>
          <a:effectLst/>
        </p:spPr>
        <p:txBody>
          <a:bodyPr wrap="square">
            <a:spAutoFit/>
          </a:bodyPr>
          <a:lstStyle/>
          <a:p>
            <a:pPr algn="just">
              <a:spcBef>
                <a:spcPct val="50000"/>
              </a:spcBef>
            </a:pPr>
            <a:r>
              <a:rPr lang="en-US" altLang="zh-CN" sz="32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32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32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5.4】</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采用递归算法求实数数组</a:t>
            </a:r>
            <a:r>
              <a:rPr lang="en-US" altLang="zh-CN" sz="32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32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32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中的最小值。</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12"/>
          <p:cNvGrpSpPr/>
          <p:nvPr/>
        </p:nvGrpSpPr>
        <p:grpSpPr>
          <a:xfrm>
            <a:off x="2783632" y="5279989"/>
            <a:ext cx="5970582" cy="1464966"/>
            <a:chOff x="1244624" y="4896161"/>
            <a:chExt cx="5970582" cy="1464966"/>
          </a:xfrm>
        </p:grpSpPr>
        <p:sp>
          <p:nvSpPr>
            <p:cNvPr id="4" name="Text Box 4" descr="羊皮纸"/>
            <p:cNvSpPr txBox="1">
              <a:spLocks noChangeArrowheads="1"/>
            </p:cNvSpPr>
            <p:nvPr/>
          </p:nvSpPr>
          <p:spPr bwMode="auto">
            <a:xfrm>
              <a:off x="1285852" y="5500702"/>
              <a:ext cx="5929354" cy="860425"/>
            </a:xfrm>
            <a:prstGeom prst="rect">
              <a:avLst/>
            </a:prstGeom>
            <a:solidFill>
              <a:schemeClr val="accent6">
                <a:lumMod val="20000"/>
                <a:lumOff val="80000"/>
              </a:schemeClr>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lIns="180000">
              <a:spAutoFit/>
            </a:bodyPr>
            <a:lstStyle/>
            <a:p>
              <a:pPr>
                <a:spcBef>
                  <a:spcPct val="50000"/>
                </a:spcBef>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spcBef>
                  <a:spcPct val="50000"/>
                </a:spcBef>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MIN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其他情况</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3"/>
            <p:cNvSpPr txBox="1"/>
            <p:nvPr/>
          </p:nvSpPr>
          <p:spPr>
            <a:xfrm>
              <a:off x="1244624" y="4896161"/>
              <a:ext cx="3714776"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因此得到如下递归模型：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6" name="TextBox 4"/>
          <p:cNvSpPr txBox="1"/>
          <p:nvPr/>
        </p:nvSpPr>
        <p:spPr>
          <a:xfrm>
            <a:off x="767408" y="3812828"/>
            <a:ext cx="10945216" cy="808990"/>
          </a:xfrm>
          <a:prstGeom prst="rect">
            <a:avLst/>
          </a:prstGeom>
          <a:noFill/>
        </p:spPr>
        <p:txBody>
          <a:bodyPr wrap="square" rtlCol="0">
            <a:spAutoFit/>
          </a:bodyPr>
          <a:lstStyle/>
          <a:p>
            <a:pPr algn="just">
              <a:lnSpc>
                <a:spcPts val="2800"/>
              </a:lnSpc>
              <a:spcBef>
                <a:spcPts val="0"/>
              </a:spcBef>
            </a:pP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假设</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已求出，则</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)=MIN(</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，其中</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MIN()</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为求两个值较小值函数。</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7" name="组合 6"/>
          <p:cNvGrpSpPr/>
          <p:nvPr/>
        </p:nvGrpSpPr>
        <p:grpSpPr>
          <a:xfrm>
            <a:off x="2701176" y="1741126"/>
            <a:ext cx="6143668" cy="1898978"/>
            <a:chOff x="1071538" y="1357298"/>
            <a:chExt cx="6143668" cy="1898978"/>
          </a:xfrm>
        </p:grpSpPr>
        <p:sp>
          <p:nvSpPr>
            <p:cNvPr id="8" name="TextBox 5"/>
            <p:cNvSpPr txBox="1"/>
            <p:nvPr/>
          </p:nvSpPr>
          <p:spPr>
            <a:xfrm>
              <a:off x="1071538" y="2000240"/>
              <a:ext cx="6143668" cy="398780"/>
            </a:xfrm>
            <a:prstGeom prst="rect">
              <a:avLst/>
            </a:prstGeom>
            <a:noFill/>
          </p:spPr>
          <p:txBody>
            <a:bodyPr wrap="square" rtlCol="0">
              <a:spAutoFit/>
            </a:bodyPr>
            <a:lstStyle/>
            <a:p>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-1]</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9" name="组合 16"/>
            <p:cNvGrpSpPr/>
            <p:nvPr/>
          </p:nvGrpSpPr>
          <p:grpSpPr>
            <a:xfrm>
              <a:off x="1214414" y="2571744"/>
              <a:ext cx="4929222" cy="684532"/>
              <a:chOff x="1214414" y="2571744"/>
              <a:chExt cx="4429156" cy="684532"/>
            </a:xfrm>
          </p:grpSpPr>
          <p:sp>
            <p:nvSpPr>
              <p:cNvPr id="13" name="右大括号 12"/>
              <p:cNvSpPr/>
              <p:nvPr/>
            </p:nvSpPr>
            <p:spPr>
              <a:xfrm rot="5400000">
                <a:off x="2981802" y="804356"/>
                <a:ext cx="180000" cy="3714776"/>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4" name="TextBox 7"/>
              <p:cNvSpPr txBox="1"/>
              <p:nvPr/>
            </p:nvSpPr>
            <p:spPr>
              <a:xfrm>
                <a:off x="1857356" y="2857496"/>
                <a:ext cx="3786214" cy="398780"/>
              </a:xfrm>
              <a:prstGeom prst="rect">
                <a:avLst/>
              </a:prstGeom>
              <a:noFill/>
            </p:spPr>
            <p:txBody>
              <a:bodyPr wrap="square" rtlCol="0">
                <a:spAutoFit/>
              </a:bodyPr>
              <a:lstStyle/>
              <a:p>
                <a:pPr algn="ct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大问题，处理</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0" name="组合 15"/>
            <p:cNvGrpSpPr/>
            <p:nvPr/>
          </p:nvGrpSpPr>
          <p:grpSpPr>
            <a:xfrm>
              <a:off x="1214414" y="1357298"/>
              <a:ext cx="4929222" cy="642942"/>
              <a:chOff x="1214414" y="1357298"/>
              <a:chExt cx="4929222" cy="642942"/>
            </a:xfrm>
          </p:grpSpPr>
          <p:sp>
            <p:nvSpPr>
              <p:cNvPr id="11" name="左大括号 10"/>
              <p:cNvSpPr/>
              <p:nvPr/>
            </p:nvSpPr>
            <p:spPr>
              <a:xfrm rot="5400000">
                <a:off x="2607455" y="392885"/>
                <a:ext cx="214314" cy="3000396"/>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sp>
            <p:nvSpPr>
              <p:cNvPr id="12" name="TextBox 9"/>
              <p:cNvSpPr txBox="1"/>
              <p:nvPr/>
            </p:nvSpPr>
            <p:spPr>
              <a:xfrm>
                <a:off x="1571604" y="1357298"/>
                <a:ext cx="4572032" cy="398780"/>
              </a:xfrm>
              <a:prstGeom prst="rect">
                <a:avLst/>
              </a:prstGeom>
              <a:noFill/>
            </p:spPr>
            <p:txBody>
              <a:bodyPr wrap="square" rtlCol="0">
                <a:spAutoFit/>
              </a:bodyPr>
              <a:lstStyle/>
              <a:p>
                <a:pPr algn="ct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小问题，处理</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sp>
        <p:nvSpPr>
          <p:cNvPr id="15" name="TextBox 10"/>
          <p:cNvSpPr txBox="1"/>
          <p:nvPr/>
        </p:nvSpPr>
        <p:spPr>
          <a:xfrm>
            <a:off x="2844052" y="4741522"/>
            <a:ext cx="6564316" cy="460375"/>
          </a:xfrm>
          <a:prstGeom prst="rect">
            <a:avLst/>
          </a:prstGeom>
          <a:noFill/>
        </p:spPr>
        <p:txBody>
          <a:bodyPr wrap="square" rtlCol="0">
            <a:spAutoFit/>
          </a:bodyPr>
          <a:lstStyle/>
          <a:p>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4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时，只有一个元素，有</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6" name="组合 15"/>
          <p:cNvGrpSpPr/>
          <p:nvPr/>
        </p:nvGrpSpPr>
        <p:grpSpPr>
          <a:xfrm>
            <a:off x="1053893" y="1176563"/>
            <a:ext cx="9647250" cy="632460"/>
            <a:chOff x="489598" y="1088073"/>
            <a:chExt cx="8352107" cy="1046150"/>
          </a:xfrm>
        </p:grpSpPr>
        <p:sp>
          <p:nvSpPr>
            <p:cNvPr id="17" name="TextBox 16"/>
            <p:cNvSpPr txBox="1"/>
            <p:nvPr/>
          </p:nvSpPr>
          <p:spPr>
            <a:xfrm>
              <a:off x="489598" y="1088073"/>
              <a:ext cx="500066" cy="1046150"/>
            </a:xfrm>
            <a:prstGeom prst="rect">
              <a:avLst/>
            </a:prstGeom>
            <a:blipFill>
              <a:blip r:embed="rId1" cstate="print"/>
              <a:tile tx="0" ty="0" sx="100000" sy="100000" flip="none" algn="tl"/>
            </a:blipFill>
            <a:effectLst>
              <a:outerShdw blurRad="76200" dir="13500000" sy="23000" kx="1200000" algn="br"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algn="ctr" rtl="0" fontAlgn="base">
                <a:lnSpc>
                  <a:spcPct val="110000"/>
                </a:lnSpc>
                <a:spcBef>
                  <a:spcPct val="50000"/>
                </a:spcBef>
                <a:spcAft>
                  <a:spcPct val="0"/>
                </a:spcAft>
                <a:defRPr kumimoji="1" sz="2400" b="1" kern="1200">
                  <a:solidFill>
                    <a:schemeClr val="dk1"/>
                  </a:solidFill>
                  <a:latin typeface="+mn-lt"/>
                  <a:ea typeface="+mn-ea"/>
                  <a:cs typeface="+mn-cs"/>
                </a:defRPr>
              </a:lvl1pPr>
              <a:lvl2pPr marL="457200" algn="ctr" rtl="0" fontAlgn="base">
                <a:lnSpc>
                  <a:spcPct val="110000"/>
                </a:lnSpc>
                <a:spcBef>
                  <a:spcPct val="50000"/>
                </a:spcBef>
                <a:spcAft>
                  <a:spcPct val="0"/>
                </a:spcAft>
                <a:defRPr kumimoji="1" sz="2400" b="1" kern="1200">
                  <a:solidFill>
                    <a:schemeClr val="dk1"/>
                  </a:solidFill>
                  <a:latin typeface="+mn-lt"/>
                  <a:ea typeface="+mn-ea"/>
                  <a:cs typeface="+mn-cs"/>
                </a:defRPr>
              </a:lvl2pPr>
              <a:lvl3pPr marL="914400" algn="ctr" rtl="0" fontAlgn="base">
                <a:lnSpc>
                  <a:spcPct val="110000"/>
                </a:lnSpc>
                <a:spcBef>
                  <a:spcPct val="50000"/>
                </a:spcBef>
                <a:spcAft>
                  <a:spcPct val="0"/>
                </a:spcAft>
                <a:defRPr kumimoji="1" sz="2400" b="1" kern="1200">
                  <a:solidFill>
                    <a:schemeClr val="dk1"/>
                  </a:solidFill>
                  <a:latin typeface="+mn-lt"/>
                  <a:ea typeface="+mn-ea"/>
                  <a:cs typeface="+mn-cs"/>
                </a:defRPr>
              </a:lvl3pPr>
              <a:lvl4pPr marL="1371600" algn="ctr" rtl="0" fontAlgn="base">
                <a:lnSpc>
                  <a:spcPct val="110000"/>
                </a:lnSpc>
                <a:spcBef>
                  <a:spcPct val="50000"/>
                </a:spcBef>
                <a:spcAft>
                  <a:spcPct val="0"/>
                </a:spcAft>
                <a:defRPr kumimoji="1" sz="2400" b="1" kern="1200">
                  <a:solidFill>
                    <a:schemeClr val="dk1"/>
                  </a:solidFill>
                  <a:latin typeface="+mn-lt"/>
                  <a:ea typeface="+mn-ea"/>
                  <a:cs typeface="+mn-cs"/>
                </a:defRPr>
              </a:lvl4pPr>
              <a:lvl5pPr marL="1828800" algn="ctr" rtl="0" fontAlgn="base">
                <a:lnSpc>
                  <a:spcPct val="110000"/>
                </a:lnSpc>
                <a:spcBef>
                  <a:spcPct val="5000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r>
                <a:rPr lang="zh-CN" altLang="en-US" sz="3200" b="0" dirty="0">
                  <a:solidFill>
                    <a:srgbClr val="C00000"/>
                  </a:solidFill>
                  <a:latin typeface="微软雅黑" panose="020B0503020204020204" pitchFamily="34" charset="-122"/>
                  <a:ea typeface="微软雅黑" panose="020B0503020204020204" pitchFamily="34" charset="-122"/>
                </a:rPr>
                <a:t>解</a:t>
              </a:r>
              <a:endParaRPr lang="zh-CN" altLang="en-US" sz="3200" b="0" dirty="0">
                <a:solidFill>
                  <a:srgbClr val="C00000"/>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1054963" y="1121468"/>
              <a:ext cx="7786742" cy="761505"/>
            </a:xfrm>
            <a:prstGeom prst="rect">
              <a:avLst/>
            </a:prstGeom>
            <a:noFill/>
          </p:spPr>
          <p:txBody>
            <a:bodyPr wrap="square" rtlCol="0">
              <a:spAutoFit/>
            </a:bodyPr>
            <a:lstStyle/>
            <a:p>
              <a:pPr algn="l"/>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假设</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求数组元素</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个元素）中的最小值。</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99456" y="1772816"/>
            <a:ext cx="4387854" cy="4380230"/>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144000" rIns="216000" bIns="144000">
            <a:spAutoFit/>
          </a:bodyPr>
          <a:lstStyle/>
          <a:p>
            <a:pPr algn="l">
              <a:lnSpc>
                <a:spcPct val="12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double </a:t>
            </a:r>
            <a:r>
              <a:rPr lang="en-US" altLang="zh-CN" sz="2000" b="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Min</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(double A[]</a:t>
            </a:r>
            <a:r>
              <a:rPr lang="zh-CN" altLang="en-US"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000" b="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double min;</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b="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A[0];</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min=</a:t>
            </a:r>
            <a:r>
              <a:rPr lang="en-US" altLang="zh-CN" sz="2000" b="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Min</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zh-CN" altLang="en-US"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i-1);</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(min&gt;A[</a:t>
            </a:r>
            <a:r>
              <a:rPr lang="en-US" altLang="zh-CN" sz="2000" b="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a:t>
            </a:r>
            <a:r>
              <a:rPr lang="en-US" altLang="zh-CN" sz="2000" b="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  </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min;</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60000"/>
              </a:lnSpc>
              <a:spcBef>
                <a:spcPct val="50000"/>
              </a:spcBef>
            </a:pPr>
            <a:r>
              <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479376" y="735987"/>
            <a:ext cx="5975350" cy="681990"/>
          </a:xfrm>
          <a:prstGeom prst="rect">
            <a:avLst/>
          </a:prstGeom>
          <a:noFill/>
          <a:ln w="9525">
            <a:noFill/>
            <a:miter lim="800000"/>
          </a:ln>
          <a:effectLst/>
        </p:spPr>
        <p:txBody>
          <a:bodyPr>
            <a:spAutoFit/>
          </a:bodyPr>
          <a:lstStyle/>
          <a:p>
            <a:pPr algn="l">
              <a:lnSpc>
                <a:spcPct val="120000"/>
              </a:lnSpc>
              <a:spcBef>
                <a:spcPct val="50000"/>
              </a:spcBef>
            </a:pPr>
            <a:r>
              <a:rPr lang="en-US" altLang="zh-CN" sz="3200" dirty="0">
                <a:solidFill>
                  <a:schemeClr val="tx1"/>
                </a:solidFill>
                <a:latin typeface="微软雅黑" panose="020B0503020204020204" pitchFamily="34" charset="-122"/>
                <a:ea typeface="微软雅黑" panose="020B0503020204020204" pitchFamily="34" charset="-122"/>
              </a:rPr>
              <a:t> </a:t>
            </a:r>
            <a:r>
              <a:rPr lang="zh-CN" altLang="en-US" sz="3200" dirty="0">
                <a:solidFill>
                  <a:schemeClr val="tx1"/>
                </a:solidFill>
                <a:latin typeface="微软雅黑" panose="020B0503020204020204" pitchFamily="34" charset="-122"/>
                <a:ea typeface="微软雅黑" panose="020B0503020204020204" pitchFamily="34" charset="-122"/>
              </a:rPr>
              <a:t>由此得到如下递归求解算法：</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4" name="TextBox 4"/>
          <p:cNvSpPr txBox="1"/>
          <p:nvPr/>
        </p:nvSpPr>
        <p:spPr>
          <a:xfrm>
            <a:off x="5985802" y="3128998"/>
            <a:ext cx="3143272" cy="1424940"/>
          </a:xfrm>
          <a:prstGeom prst="rect">
            <a:avLst/>
          </a:prstGeom>
          <a:noFill/>
        </p:spPr>
        <p:txBody>
          <a:bodyPr wrap="square" rtlCol="0">
            <a:spAutoFit/>
          </a:bodyPr>
          <a:lstStyle/>
          <a:p>
            <a:pPr>
              <a:lnSpc>
                <a:spcPts val="26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调用方式：</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6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double a[]={1,2,3};</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6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n=3;</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nSpc>
                <a:spcPts val="26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double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ans</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=f(a,n-1);</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左箭头 6"/>
          <p:cNvSpPr/>
          <p:nvPr/>
        </p:nvSpPr>
        <p:spPr>
          <a:xfrm>
            <a:off x="5628612" y="3700502"/>
            <a:ext cx="571504" cy="285752"/>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4943872" y="1609818"/>
            <a:ext cx="7630702" cy="518286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74524" y="548680"/>
            <a:ext cx="10153079" cy="521970"/>
          </a:xfrm>
          <a:prstGeom prst="rect">
            <a:avLst/>
          </a:prstGeom>
          <a:noFill/>
          <a:ln w="9525">
            <a:noFill/>
            <a:miter lim="800000"/>
          </a:ln>
          <a:effectLst/>
        </p:spPr>
        <p:txBody>
          <a:bodyPr wrap="square">
            <a:spAutoFit/>
          </a:bodyPr>
          <a:lstStyle/>
          <a:p>
            <a:pPr algn="l">
              <a:spcBef>
                <a:spcPct val="50000"/>
              </a:spcBef>
            </a:pP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5.5】</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求含</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&gt;1</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）个元素的顺序表</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中的最大元素。</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8"/>
          <p:cNvGrpSpPr/>
          <p:nvPr/>
        </p:nvGrpSpPr>
        <p:grpSpPr>
          <a:xfrm>
            <a:off x="911424" y="1312310"/>
            <a:ext cx="8858312" cy="906780"/>
            <a:chOff x="-612576" y="857232"/>
            <a:chExt cx="8858312" cy="906780"/>
          </a:xfrm>
        </p:grpSpPr>
        <p:sp>
          <p:nvSpPr>
            <p:cNvPr id="4" name="TextBox 3"/>
            <p:cNvSpPr txBox="1"/>
            <p:nvPr/>
          </p:nvSpPr>
          <p:spPr>
            <a:xfrm>
              <a:off x="530432" y="857232"/>
              <a:ext cx="7715304" cy="906780"/>
            </a:xfrm>
            <a:prstGeom prst="rect">
              <a:avLst/>
            </a:prstGeom>
            <a:noFill/>
          </p:spPr>
          <p:txBody>
            <a:bodyPr wrap="square" rtlCol="0">
              <a:spAutoFit/>
            </a:bodyPr>
            <a:lstStyle/>
            <a:p>
              <a:pPr marL="457200" indent="-457200" algn="l">
                <a:spcBef>
                  <a:spcPts val="600"/>
                </a:spcBef>
                <a:buBlip>
                  <a:blip r:embed="rId1"/>
                </a:buBlip>
              </a:pP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顺序表</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采用数组</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data[0..</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存放全部元素</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spcBef>
                  <a:spcPts val="600"/>
                </a:spcBef>
                <a:buBlip>
                  <a:blip r:embed="rId1"/>
                </a:buBlip>
              </a:pP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采用与例</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5.4</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类似的思路</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TextBox 6"/>
            <p:cNvSpPr txBox="1"/>
            <p:nvPr/>
          </p:nvSpPr>
          <p:spPr>
            <a:xfrm>
              <a:off x="-612576" y="1000108"/>
              <a:ext cx="1071570" cy="450850"/>
            </a:xfrm>
            <a:prstGeom prst="rect">
              <a:avLst/>
            </a:prstGeom>
          </p:spPr>
          <p:style>
            <a:lnRef idx="3">
              <a:schemeClr val="lt1"/>
            </a:lnRef>
            <a:fillRef idx="1">
              <a:schemeClr val="dk1"/>
            </a:fillRef>
            <a:effectRef idx="1">
              <a:schemeClr val="dk1"/>
            </a:effectRef>
            <a:fontRef idx="minor">
              <a:schemeClr val="lt1"/>
            </a:fontRef>
          </p:style>
          <p:txBody>
            <a:bodyPr wrap="square" tIns="72000" bIns="72000" rtlCol="0">
              <a:spAutoFit/>
            </a:bodyPr>
            <a:lstStyle/>
            <a:p>
              <a:pPr algn="ctr"/>
              <a:r>
                <a:rPr lang="zh-CN" altLang="zh-CN" sz="2000" dirty="0">
                  <a:latin typeface="微软雅黑" panose="020B0503020204020204" pitchFamily="34" charset="-122"/>
                  <a:ea typeface="微软雅黑" panose="020B0503020204020204" pitchFamily="34" charset="-122"/>
                  <a:cs typeface="Consolas" panose="020B0609020204030204" pitchFamily="49" charset="0"/>
                </a:rPr>
                <a:t>解法</a:t>
              </a:r>
              <a:r>
                <a:rPr lang="en-US" altLang="zh-CN" sz="2000" dirty="0">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dirty="0">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6" name="Text Box 2"/>
          <p:cNvSpPr txBox="1">
            <a:spLocks noChangeArrowheads="1"/>
          </p:cNvSpPr>
          <p:nvPr/>
        </p:nvSpPr>
        <p:spPr bwMode="auto">
          <a:xfrm>
            <a:off x="1775520" y="2354124"/>
            <a:ext cx="7715304" cy="428815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144000" rIns="216000" bIns="144000">
            <a:spAutoFit/>
          </a:bodyPr>
          <a:lstStyle/>
          <a:p>
            <a:pPr algn="l"/>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ElemType</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SqList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L,int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解法</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：求顺序表</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中最大元素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ElemType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max;</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L.data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max=</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Max1</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(L,i-1);</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(max&lt;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L.data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L.data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max;</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479425" y="1438044"/>
            <a:ext cx="11089183" cy="2164715"/>
          </a:xfrm>
          <a:prstGeom prst="rect">
            <a:avLst/>
          </a:prstGeom>
          <a:ln>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457200" indent="-457200" algn="l">
              <a:lnSpc>
                <a:spcPts val="2800"/>
              </a:lnSpc>
              <a:spcBef>
                <a:spcPts val="600"/>
              </a:spcBef>
              <a:buBlip>
                <a:blip r:embed="rId1"/>
              </a:buBlip>
            </a:pP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假设顺序表</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data</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数组的元素为（</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8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600"/>
              </a:spcBef>
              <a:buBlip>
                <a:blip r:embed="rId1"/>
              </a:buBlip>
            </a:pP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将其分解成（</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8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8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8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8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）左右两个子表</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marL="457200" indent="-457200" algn="l">
              <a:lnSpc>
                <a:spcPts val="2800"/>
              </a:lnSpc>
              <a:spcBef>
                <a:spcPts val="600"/>
              </a:spcBef>
              <a:buBlip>
                <a:blip r:embed="rId1"/>
              </a:buBlip>
            </a:pP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分别求得它们的最大元素为</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max1</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max2</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，则整个顺序表</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的最大元素就是</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max1</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max2</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中较大者。</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4"/>
          <p:cNvSpPr txBox="1"/>
          <p:nvPr/>
        </p:nvSpPr>
        <p:spPr>
          <a:xfrm>
            <a:off x="2666976" y="4174349"/>
            <a:ext cx="6929486" cy="2518410"/>
          </a:xfrm>
          <a:prstGeom prst="rect">
            <a:avLst/>
          </a:prstGeom>
          <a:solidFill>
            <a:schemeClr val="bg1"/>
          </a:solidFill>
          <a:ln>
            <a:solidFill>
              <a:srgbClr val="FC9A48"/>
            </a:solidFill>
          </a:ln>
        </p:spPr>
        <p:style>
          <a:lnRef idx="3">
            <a:schemeClr val="lt1"/>
          </a:lnRef>
          <a:fillRef idx="1">
            <a:schemeClr val="accent6"/>
          </a:fillRef>
          <a:effectRef idx="1">
            <a:schemeClr val="accent6"/>
          </a:effectRef>
          <a:fontRef idx="minor">
            <a:schemeClr val="lt1"/>
          </a:fontRef>
        </p:style>
        <p:txBody>
          <a:bodyPr wrap="square" lIns="216000" tIns="144000" bIns="144000" rtlCol="0">
            <a:spAutoFit/>
          </a:bodyPr>
          <a:lstStyle/>
          <a:p>
            <a:pPr algn="l">
              <a:spcBef>
                <a:spcPts val="600"/>
              </a:spcBef>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000" i="1"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=j</a:t>
            </a:r>
            <a:endParaRPr lang="en-US" altLang="zh-CN" sz="20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600"/>
              </a:spcBef>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max</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6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mid=(</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其他情况</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6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max1=</a:t>
            </a:r>
            <a:r>
              <a:rPr lang="en-US" altLang="zh-CN" sz="2000" i="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,mid</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6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max2=</a:t>
            </a:r>
            <a:r>
              <a:rPr lang="en-US" altLang="zh-CN" sz="2000" i="1"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,mid+i,j</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spcBef>
                <a:spcPts val="6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max=MAX(max1,max2)</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Box 6"/>
          <p:cNvSpPr txBox="1"/>
          <p:nvPr/>
        </p:nvSpPr>
        <p:spPr>
          <a:xfrm>
            <a:off x="496023" y="622373"/>
            <a:ext cx="1934039" cy="574040"/>
          </a:xfrm>
          <a:prstGeom prst="rect">
            <a:avLst/>
          </a:prstGeom>
        </p:spPr>
        <p:style>
          <a:lnRef idx="3">
            <a:schemeClr val="lt1"/>
          </a:lnRef>
          <a:fillRef idx="1">
            <a:schemeClr val="dk1"/>
          </a:fillRef>
          <a:effectRef idx="1">
            <a:schemeClr val="dk1"/>
          </a:effectRef>
          <a:fontRef idx="minor">
            <a:schemeClr val="lt1"/>
          </a:fontRef>
        </p:style>
        <p:txBody>
          <a:bodyPr wrap="square" tIns="72000" bIns="72000" rtlCol="0">
            <a:spAutoFit/>
          </a:bodyPr>
          <a:lstStyle/>
          <a:p>
            <a:pPr algn="ctr"/>
            <a:r>
              <a:rPr lang="zh-CN" altLang="zh-CN" sz="2800" dirty="0">
                <a:latin typeface="微软雅黑" panose="020B0503020204020204" pitchFamily="34" charset="-122"/>
                <a:ea typeface="微软雅黑" panose="020B0503020204020204" pitchFamily="34" charset="-122"/>
                <a:cs typeface="Consolas" panose="020B0609020204030204" pitchFamily="49" charset="0"/>
              </a:rPr>
              <a:t>解法</a:t>
            </a:r>
            <a:r>
              <a:rPr lang="en-US" altLang="zh-CN" sz="2800" dirty="0">
                <a:latin typeface="微软雅黑" panose="020B0503020204020204" pitchFamily="34" charset="-122"/>
                <a:ea typeface="微软雅黑" panose="020B0503020204020204" pitchFamily="34" charset="-122"/>
                <a:cs typeface="Consolas" panose="020B0609020204030204" pitchFamily="49" charset="0"/>
              </a:rPr>
              <a:t>2</a:t>
            </a:r>
            <a:endParaRPr lang="zh-CN" altLang="en-US" sz="28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下箭头 5"/>
          <p:cNvSpPr/>
          <p:nvPr/>
        </p:nvSpPr>
        <p:spPr>
          <a:xfrm>
            <a:off x="5453058" y="3438308"/>
            <a:ext cx="214314" cy="500066"/>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6" name="TextBox 8"/>
          <p:cNvSpPr txBox="1"/>
          <p:nvPr/>
        </p:nvSpPr>
        <p:spPr>
          <a:xfrm>
            <a:off x="5810248" y="3509746"/>
            <a:ext cx="1285884" cy="368300"/>
          </a:xfrm>
          <a:prstGeom prst="rect">
            <a:avLst/>
          </a:prstGeom>
          <a:noFill/>
        </p:spPr>
        <p:txBody>
          <a:bodyPr wrap="square" rtlCol="0">
            <a:spAutoFit/>
          </a:bodyPr>
          <a:lstStyle/>
          <a:p>
            <a:r>
              <a:rPr lang="zh-CN" altLang="en-US" sz="1800" dirty="0">
                <a:solidFill>
                  <a:schemeClr val="tx1"/>
                </a:solidFill>
                <a:latin typeface="微软雅黑" panose="020B0503020204020204" pitchFamily="34" charset="-122"/>
                <a:ea typeface="微软雅黑" panose="020B0503020204020204" pitchFamily="34" charset="-122"/>
              </a:rPr>
              <a:t>递归模型</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66876" y="1065994"/>
            <a:ext cx="8929718" cy="428815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5"/>
          </a:lnRef>
          <a:fillRef idx="1">
            <a:schemeClr val="lt1"/>
          </a:fillRef>
          <a:effectRef idx="0">
            <a:schemeClr val="accent5"/>
          </a:effectRef>
          <a:fontRef idx="minor">
            <a:schemeClr val="dk1"/>
          </a:fontRef>
        </p:style>
        <p:txBody>
          <a:bodyPr wrap="square" lIns="180000" tIns="144000" bIns="144000" rtlCol="0">
            <a:spAutoFit/>
          </a:bodyPr>
          <a:lstStyle/>
          <a:p>
            <a:pPr algn="l"/>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ElemType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Max2</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SqList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L,int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i,int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j)</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解法</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：求顺序表</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中最大元素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mid;</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ElemType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max,max1,max2;</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顺序表中只有一个元素，即递归出口</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max=</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L.data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该元素就是最大元素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顺序表中有多个元素</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mid=(</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i+j</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求中间位置</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max1=</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Max2</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L,i,mid</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递归调用求左子表最大元素</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max1</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max2=</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Max2</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(L,mid+1,j);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递归调用求右子表最大元素</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max2</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max=(max1&gt;max2)?max1:max2;</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求整个表的最大元素</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max</a:t>
            </a:r>
            <a:endParaRPr lang="zh-CN"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return(max);</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479425" y="1481722"/>
            <a:ext cx="9505007"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rPr>
              <a:t>递归数据结构的数据特别适合递归处理</a:t>
            </a:r>
            <a:r>
              <a:rPr lang="zh-CN" altLang="en-US" sz="2800" dirty="0">
                <a:solidFill>
                  <a:srgbClr val="C00000"/>
                </a:solidFill>
                <a:latin typeface="微软雅黑" panose="020B0503020204020204" pitchFamily="34" charset="-122"/>
                <a:ea typeface="微软雅黑" panose="020B0503020204020204" pitchFamily="34" charset="-122"/>
              </a:rPr>
              <a:t> </a:t>
            </a:r>
            <a:r>
              <a:rPr lang="zh-CN" altLang="en-US" sz="2800" dirty="0">
                <a:solidFill>
                  <a:srgbClr val="C00000"/>
                </a:solidFill>
                <a:latin typeface="微软雅黑" panose="020B0503020204020204" pitchFamily="34" charset="-122"/>
                <a:ea typeface="微软雅黑" panose="020B0503020204020204" pitchFamily="34" charset="-122"/>
                <a:sym typeface="Wingdings" panose="05000000000000000000"/>
              </a:rPr>
              <a:t></a:t>
            </a:r>
            <a:r>
              <a:rPr lang="zh-CN" altLang="en-US" sz="2800" dirty="0">
                <a:solidFill>
                  <a:schemeClr val="tx1"/>
                </a:solidFill>
                <a:latin typeface="微软雅黑" panose="020B0503020204020204" pitchFamily="34" charset="-122"/>
                <a:ea typeface="微软雅黑" panose="020B0503020204020204" pitchFamily="34" charset="-122"/>
                <a:sym typeface="Wingdings" panose="05000000000000000000"/>
              </a:rPr>
              <a:t>递归</a:t>
            </a:r>
            <a:r>
              <a:rPr lang="zh-CN" altLang="en-US" sz="2800" dirty="0">
                <a:solidFill>
                  <a:schemeClr val="tx1"/>
                </a:solidFill>
                <a:latin typeface="微软雅黑" panose="020B0503020204020204" pitchFamily="34" charset="-122"/>
                <a:ea typeface="微软雅黑" panose="020B0503020204020204" pitchFamily="34" charset="-122"/>
              </a:rPr>
              <a:t>算法</a:t>
            </a: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nvGrpSpPr>
          <p:cNvPr id="3" name="组合 9"/>
          <p:cNvGrpSpPr/>
          <p:nvPr/>
        </p:nvGrpSpPr>
        <p:grpSpPr>
          <a:xfrm>
            <a:off x="1229468" y="2010306"/>
            <a:ext cx="2500330" cy="4400638"/>
            <a:chOff x="693936" y="1171502"/>
            <a:chExt cx="2678925" cy="4400638"/>
          </a:xfrm>
        </p:grpSpPr>
        <p:pic>
          <p:nvPicPr>
            <p:cNvPr id="4" name="Picture 3"/>
            <p:cNvPicPr>
              <a:picLocks noChangeAspect="1" noChangeArrowheads="1"/>
            </p:cNvPicPr>
            <p:nvPr/>
          </p:nvPicPr>
          <p:blipFill>
            <a:blip r:embed="rId1" cstate="print"/>
            <a:srcRect/>
            <a:stretch>
              <a:fillRect/>
            </a:stretch>
          </p:blipFill>
          <p:spPr bwMode="auto">
            <a:xfrm>
              <a:off x="1000100" y="4000504"/>
              <a:ext cx="2357454" cy="1571636"/>
            </a:xfrm>
            <a:prstGeom prst="rect">
              <a:avLst/>
            </a:prstGeom>
            <a:noFill/>
            <a:ln w="9525">
              <a:noFill/>
              <a:miter lim="800000"/>
              <a:headEnd/>
              <a:tailEnd/>
            </a:ln>
            <a:effectLst/>
          </p:spPr>
        </p:pic>
        <p:sp>
          <p:nvSpPr>
            <p:cNvPr id="5" name="TextBox 6"/>
            <p:cNvSpPr txBox="1"/>
            <p:nvPr/>
          </p:nvSpPr>
          <p:spPr>
            <a:xfrm>
              <a:off x="693936" y="1171502"/>
              <a:ext cx="2678925" cy="398780"/>
            </a:xfrm>
            <a:prstGeom prst="rect">
              <a:avLst/>
            </a:prstGeom>
            <a:noFill/>
          </p:spPr>
          <p:txBody>
            <a:bodyPr wrap="square" rtlCol="0">
              <a:spAutoFit/>
            </a:bodyPr>
            <a:lstStyle/>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种瓜得瓜：递归性</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6" name="Picture 4"/>
            <p:cNvPicPr>
              <a:picLocks noChangeAspect="1" noChangeArrowheads="1"/>
            </p:cNvPicPr>
            <p:nvPr/>
          </p:nvPicPr>
          <p:blipFill>
            <a:blip r:embed="rId2" cstate="print"/>
            <a:srcRect/>
            <a:stretch>
              <a:fillRect/>
            </a:stretch>
          </p:blipFill>
          <p:spPr bwMode="auto">
            <a:xfrm>
              <a:off x="1000100" y="1785926"/>
              <a:ext cx="2357443" cy="1571629"/>
            </a:xfrm>
            <a:prstGeom prst="rect">
              <a:avLst/>
            </a:prstGeom>
            <a:noFill/>
            <a:ln w="9525">
              <a:noFill/>
              <a:miter lim="800000"/>
              <a:headEnd/>
              <a:tailEnd/>
            </a:ln>
            <a:effectLst/>
          </p:spPr>
        </p:pic>
        <p:sp>
          <p:nvSpPr>
            <p:cNvPr id="7" name="下箭头 8"/>
            <p:cNvSpPr/>
            <p:nvPr/>
          </p:nvSpPr>
          <p:spPr bwMode="auto">
            <a:xfrm>
              <a:off x="2000232" y="3500438"/>
              <a:ext cx="285752" cy="428628"/>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l">
                <a:lnSpc>
                  <a:spcPct val="100000"/>
                </a:lnSpc>
                <a:spcBef>
                  <a:spcPct val="0"/>
                </a:spcBef>
              </a:pPr>
              <a:endParaRPr kumimoji="0" lang="zh-CN" altLang="en-US" sz="2000">
                <a:solidFill>
                  <a:srgbClr val="0033CC"/>
                </a:solidFill>
                <a:latin typeface="Times New Roman" panose="02020603050405020304" pitchFamily="18" charset="0"/>
                <a:ea typeface="楷体_GB2312" pitchFamily="49" charset="-122"/>
              </a:endParaRPr>
            </a:p>
          </p:txBody>
        </p:sp>
      </p:grpSp>
      <p:sp>
        <p:nvSpPr>
          <p:cNvPr id="8" name="Text Box 4" descr="羊皮纸"/>
          <p:cNvSpPr txBox="1">
            <a:spLocks noChangeArrowheads="1"/>
          </p:cNvSpPr>
          <p:nvPr/>
        </p:nvSpPr>
        <p:spPr bwMode="auto">
          <a:xfrm>
            <a:off x="15022" y="692696"/>
            <a:ext cx="8215370" cy="583565"/>
          </a:xfrm>
          <a:prstGeom prst="rect">
            <a:avLst/>
          </a:prstGeom>
          <a:solidFill>
            <a:schemeClr val="accent6">
              <a:lumMod val="40000"/>
              <a:lumOff val="60000"/>
            </a:schemeClr>
          </a:solidFill>
          <a:ln w="9525">
            <a:noFill/>
            <a:miter lim="800000"/>
          </a:ln>
          <a:effectLst>
            <a:prstShdw prst="shdw17" dist="17961" dir="2700000">
              <a:srgbClr val="FFFFCC">
                <a:gamma/>
                <a:shade val="60000"/>
                <a:invGamma/>
              </a:srgbClr>
            </a:prstShdw>
          </a:effectLst>
        </p:spPr>
        <p:txBody>
          <a:bodyPr wrap="square">
            <a:spAutoFit/>
          </a:bodyPr>
          <a:lstStyle/>
          <a:p>
            <a:pPr algn="ctr">
              <a:lnSpc>
                <a:spcPct val="100000"/>
              </a:lnSpc>
              <a:spcBef>
                <a:spcPct val="50000"/>
              </a:spcBef>
            </a:pP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5.3.2 </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基于递归数据结构的递归算法设计 </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9" name="组合 12"/>
          <p:cNvGrpSpPr/>
          <p:nvPr/>
        </p:nvGrpSpPr>
        <p:grpSpPr>
          <a:xfrm>
            <a:off x="4444178" y="2410416"/>
            <a:ext cx="3786214" cy="3857652"/>
            <a:chOff x="3929058" y="2000240"/>
            <a:chExt cx="3786214" cy="3857652"/>
          </a:xfrm>
        </p:grpSpPr>
        <p:sp>
          <p:nvSpPr>
            <p:cNvPr id="10" name="TextBox 10"/>
            <p:cNvSpPr txBox="1"/>
            <p:nvPr/>
          </p:nvSpPr>
          <p:spPr>
            <a:xfrm>
              <a:off x="4286248" y="2805540"/>
              <a:ext cx="3429024" cy="2306955"/>
            </a:xfrm>
            <a:prstGeom prst="rect">
              <a:avLst/>
            </a:prstGeom>
            <a:solidFill>
              <a:schemeClr val="accent6">
                <a:lumMod val="20000"/>
                <a:lumOff val="80000"/>
              </a:schemeClr>
            </a:solidFill>
            <a:ln>
              <a:solidFill>
                <a:srgbClr val="FC9A48"/>
              </a:solidFill>
            </a:ln>
            <a:scene3d>
              <a:camera prst="perspectiveHeroicExtremeRightFacing"/>
              <a:lightRig rig="threePt" dir="t"/>
            </a:scene3d>
          </p:spPr>
          <p:style>
            <a:lnRef idx="1">
              <a:schemeClr val="accent5"/>
            </a:lnRef>
            <a:fillRef idx="2">
              <a:schemeClr val="accent5"/>
            </a:fillRef>
            <a:effectRef idx="1">
              <a:schemeClr val="accent5"/>
            </a:effectRef>
            <a:fontRef idx="minor">
              <a:schemeClr val="dk1"/>
            </a:fontRef>
          </p:style>
          <p:txBody>
            <a:bodyPr wrap="square" rtlCol="0">
              <a:spAutoFit/>
            </a:bodyPr>
            <a:lstStyle/>
            <a:p>
              <a:pPr algn="l">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数据：</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瓜的集合</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运算：</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Op={</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种瓜</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递归性：</a:t>
              </a:r>
              <a:endPar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4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Op(</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endParaRPr lang="zh-CN" altLang="en-US"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右大括号 10"/>
            <p:cNvSpPr/>
            <p:nvPr/>
          </p:nvSpPr>
          <p:spPr>
            <a:xfrm>
              <a:off x="3929058" y="2000240"/>
              <a:ext cx="214314" cy="3857652"/>
            </a:xfrm>
            <a:prstGeom prst="rightBrace">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8972" y="1988840"/>
            <a:ext cx="4305700" cy="47823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9348" y="901249"/>
            <a:ext cx="10239404" cy="521970"/>
          </a:xfrm>
          <a:prstGeom prst="rect">
            <a:avLst/>
          </a:prstGeom>
          <a:noFill/>
          <a:ln w="9525">
            <a:noFill/>
            <a:miter lim="800000"/>
          </a:ln>
        </p:spPr>
        <p:txBody>
          <a:bodyPr wrap="square">
            <a:spAutoFit/>
          </a:bodyPr>
          <a:lstStyle/>
          <a:p>
            <a:pPr algn="l">
              <a:spcBef>
                <a:spcPct val="50000"/>
              </a:spcBef>
            </a:pPr>
            <a:r>
              <a:rPr lang="en-US" altLang="zh-CN"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例（补充）</a:t>
            </a:r>
            <a:r>
              <a:rPr lang="en-US" altLang="zh-CN"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solidFill>
                  <a:schemeClr val="tx1"/>
                </a:solidFill>
                <a:latin typeface="微软雅黑" panose="020B0503020204020204" pitchFamily="34" charset="-122"/>
                <a:ea typeface="微软雅黑" panose="020B0503020204020204" pitchFamily="34" charset="-122"/>
              </a:rPr>
              <a:t>设计不带头结点的单链表的相关递归算法。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Rectangle 3"/>
          <p:cNvSpPr>
            <a:spLocks noChangeArrowheads="1"/>
          </p:cNvSpPr>
          <p:nvPr/>
        </p:nvSpPr>
        <p:spPr bwMode="auto">
          <a:xfrm>
            <a:off x="3101950" y="2846171"/>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Rectangle 4"/>
          <p:cNvSpPr>
            <a:spLocks noChangeArrowheads="1"/>
          </p:cNvSpPr>
          <p:nvPr/>
        </p:nvSpPr>
        <p:spPr bwMode="auto">
          <a:xfrm>
            <a:off x="3606775" y="2846171"/>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en-US" sz="20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5" name="Rectangle 5"/>
          <p:cNvSpPr>
            <a:spLocks noChangeArrowheads="1"/>
          </p:cNvSpPr>
          <p:nvPr/>
        </p:nvSpPr>
        <p:spPr bwMode="auto">
          <a:xfrm>
            <a:off x="4541813" y="2846171"/>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Rectangle 6"/>
          <p:cNvSpPr>
            <a:spLocks noChangeArrowheads="1"/>
          </p:cNvSpPr>
          <p:nvPr/>
        </p:nvSpPr>
        <p:spPr bwMode="auto">
          <a:xfrm>
            <a:off x="5046638" y="2846171"/>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en-US" sz="20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7" name="Rectangle 7"/>
          <p:cNvSpPr>
            <a:spLocks noChangeArrowheads="1"/>
          </p:cNvSpPr>
          <p:nvPr/>
        </p:nvSpPr>
        <p:spPr bwMode="auto">
          <a:xfrm>
            <a:off x="7204050" y="2839827"/>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Line 9"/>
          <p:cNvSpPr>
            <a:spLocks noChangeShapeType="1"/>
          </p:cNvSpPr>
          <p:nvPr/>
        </p:nvSpPr>
        <p:spPr bwMode="auto">
          <a:xfrm>
            <a:off x="3894112" y="3028733"/>
            <a:ext cx="647700" cy="0"/>
          </a:xfrm>
          <a:prstGeom prst="line">
            <a:avLst/>
          </a:prstGeom>
          <a:noFill/>
          <a:ln w="28575">
            <a:solidFill>
              <a:srgbClr val="C00000"/>
            </a:solidFill>
            <a:miter lim="800000"/>
            <a:tailEnd type="triangle" w="med" len="med"/>
          </a:ln>
        </p:spPr>
        <p:txBody>
          <a:bodyPr wrap="none"/>
          <a:lstStyle/>
          <a:p>
            <a:endParaRPr lang="zh-CN" altLang="en-US" dirty="0">
              <a:latin typeface="Consolas" panose="020B0609020204030204" pitchFamily="49" charset="0"/>
              <a:ea typeface="楷体" panose="02010609060101010101" pitchFamily="49" charset="-122"/>
              <a:cs typeface="Consolas" panose="020B0609020204030204" pitchFamily="49" charset="0"/>
            </a:endParaRPr>
          </a:p>
        </p:txBody>
      </p:sp>
      <p:sp>
        <p:nvSpPr>
          <p:cNvPr id="9" name="Line 10"/>
          <p:cNvSpPr>
            <a:spLocks noChangeShapeType="1"/>
          </p:cNvSpPr>
          <p:nvPr/>
        </p:nvSpPr>
        <p:spPr bwMode="auto">
          <a:xfrm>
            <a:off x="5335562" y="3036670"/>
            <a:ext cx="647700"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0" name="Line 11"/>
          <p:cNvSpPr>
            <a:spLocks noChangeShapeType="1"/>
          </p:cNvSpPr>
          <p:nvPr/>
        </p:nvSpPr>
        <p:spPr bwMode="auto">
          <a:xfrm>
            <a:off x="6557937" y="3036670"/>
            <a:ext cx="647700"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1" name="Text Box 12"/>
          <p:cNvSpPr txBox="1">
            <a:spLocks noChangeArrowheads="1"/>
          </p:cNvSpPr>
          <p:nvPr/>
        </p:nvSpPr>
        <p:spPr bwMode="auto">
          <a:xfrm>
            <a:off x="5951340" y="2780929"/>
            <a:ext cx="720725" cy="368300"/>
          </a:xfrm>
          <a:prstGeom prst="rect">
            <a:avLst/>
          </a:prstGeom>
          <a:noFill/>
          <a:ln w="9525">
            <a:noFill/>
            <a:miter lim="800000"/>
          </a:ln>
        </p:spPr>
        <p:txBody>
          <a:bodyPr>
            <a:spAutoFit/>
          </a:bodyPr>
          <a:lstStyle/>
          <a:p>
            <a:pPr algn="l" eaLnBrk="1" hangingPunct="1">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Line 13"/>
          <p:cNvSpPr>
            <a:spLocks noChangeShapeType="1"/>
          </p:cNvSpPr>
          <p:nvPr/>
        </p:nvSpPr>
        <p:spPr bwMode="auto">
          <a:xfrm>
            <a:off x="2743175" y="3062070"/>
            <a:ext cx="358775"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3" name="Text Box 14"/>
          <p:cNvSpPr txBox="1">
            <a:spLocks noChangeArrowheads="1"/>
          </p:cNvSpPr>
          <p:nvPr/>
        </p:nvSpPr>
        <p:spPr bwMode="auto">
          <a:xfrm>
            <a:off x="2381225" y="2701709"/>
            <a:ext cx="504825" cy="368300"/>
          </a:xfrm>
          <a:prstGeom prst="rect">
            <a:avLst/>
          </a:prstGeom>
          <a:noFill/>
          <a:ln w="9525">
            <a:noFill/>
            <a:miter lim="800000"/>
          </a:ln>
        </p:spPr>
        <p:txBody>
          <a:bodyPr>
            <a:spAutoFit/>
          </a:bodyPr>
          <a:lstStyle/>
          <a:p>
            <a:pPr algn="l" eaLnBrk="1" hangingPunct="1">
              <a:spcBef>
                <a:spcPct val="50000"/>
              </a:spcBef>
            </a:pPr>
            <a:r>
              <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endPar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4" name="组合 20"/>
          <p:cNvGrpSpPr/>
          <p:nvPr/>
        </p:nvGrpSpPr>
        <p:grpSpPr>
          <a:xfrm>
            <a:off x="3535337" y="1982571"/>
            <a:ext cx="4103687" cy="688975"/>
            <a:chOff x="2011336" y="1428736"/>
            <a:chExt cx="4103687" cy="688975"/>
          </a:xfrm>
        </p:grpSpPr>
        <p:sp>
          <p:nvSpPr>
            <p:cNvPr id="15" name="AutoShape 15"/>
            <p:cNvSpPr/>
            <p:nvPr/>
          </p:nvSpPr>
          <p:spPr bwMode="auto">
            <a:xfrm rot="5400000">
              <a:off x="3968725" y="-28587"/>
              <a:ext cx="188909" cy="4103687"/>
            </a:xfrm>
            <a:prstGeom prst="leftBrace">
              <a:avLst>
                <a:gd name="adj1" fmla="val 468297"/>
                <a:gd name="adj2" fmla="val 50000"/>
              </a:avLst>
            </a:prstGeom>
            <a:noFill/>
            <a:ln w="28575">
              <a:solidFill>
                <a:srgbClr val="C00000"/>
              </a:solidFill>
              <a:miter lim="800000"/>
            </a:ln>
          </p:spPr>
          <p:txBody>
            <a:bodyPr wrap="none" anchor="ctr"/>
            <a:lstStyle/>
            <a:p>
              <a:endParaRPr lang="zh-CN" altLang="en-US" dirty="0">
                <a:latin typeface="Consolas" panose="020B0609020204030204" pitchFamily="49" charset="0"/>
                <a:ea typeface="楷体" panose="02010609060101010101" pitchFamily="49" charset="-122"/>
                <a:cs typeface="Consolas" panose="020B0609020204030204" pitchFamily="49" charset="0"/>
              </a:endParaRPr>
            </a:p>
          </p:txBody>
        </p:sp>
        <p:sp>
          <p:nvSpPr>
            <p:cNvPr id="16" name="Text Box 16"/>
            <p:cNvSpPr txBox="1">
              <a:spLocks noChangeArrowheads="1"/>
            </p:cNvSpPr>
            <p:nvPr/>
          </p:nvSpPr>
          <p:spPr bwMode="auto">
            <a:xfrm>
              <a:off x="3198818" y="1428736"/>
              <a:ext cx="2087562" cy="398780"/>
            </a:xfrm>
            <a:prstGeom prst="rect">
              <a:avLst/>
            </a:prstGeom>
            <a:noFill/>
            <a:ln w="9525">
              <a:noFill/>
              <a:miter lim="800000"/>
            </a:ln>
          </p:spPr>
          <p:txBody>
            <a:bodyPr>
              <a:spAutoFit/>
            </a:bodyPr>
            <a:lstStyle/>
            <a:p>
              <a:pPr algn="l" eaLnBrk="1" hangingPunct="1">
                <a:spcBef>
                  <a:spcPct val="50000"/>
                </a:spcBef>
              </a:pP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：大问题</a:t>
              </a:r>
              <a:endPar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7" name="组合 21"/>
          <p:cNvGrpSpPr/>
          <p:nvPr/>
        </p:nvGrpSpPr>
        <p:grpSpPr>
          <a:xfrm>
            <a:off x="4759300" y="3339892"/>
            <a:ext cx="2951163" cy="768658"/>
            <a:chOff x="3235299" y="2786058"/>
            <a:chExt cx="2951163" cy="768658"/>
          </a:xfrm>
        </p:grpSpPr>
        <p:sp>
          <p:nvSpPr>
            <p:cNvPr id="18" name="Text Box 17"/>
            <p:cNvSpPr txBox="1">
              <a:spLocks noChangeArrowheads="1"/>
            </p:cNvSpPr>
            <p:nvPr/>
          </p:nvSpPr>
          <p:spPr bwMode="auto">
            <a:xfrm>
              <a:off x="3378174" y="3155936"/>
              <a:ext cx="2808288" cy="398780"/>
            </a:xfrm>
            <a:prstGeom prst="rect">
              <a:avLst/>
            </a:prstGeom>
            <a:noFill/>
            <a:ln w="9525">
              <a:noFill/>
              <a:miter lim="800000"/>
            </a:ln>
          </p:spPr>
          <p:txBody>
            <a:bodyPr>
              <a:spAutoFit/>
            </a:bodyPr>
            <a:lstStyle/>
            <a:p>
              <a:pPr algn="l" eaLnBrk="1" hangingPunct="1">
                <a:spcBef>
                  <a:spcPct val="50000"/>
                </a:spcBef>
              </a:pP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-&gt;next)</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：小问题</a:t>
              </a:r>
              <a:endPar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AutoShape 18"/>
            <p:cNvSpPr/>
            <p:nvPr/>
          </p:nvSpPr>
          <p:spPr bwMode="auto">
            <a:xfrm rot="-5400000">
              <a:off x="4537838" y="1483519"/>
              <a:ext cx="203210" cy="2808288"/>
            </a:xfrm>
            <a:prstGeom prst="leftBrace">
              <a:avLst>
                <a:gd name="adj1" fmla="val 320471"/>
                <a:gd name="adj2" fmla="val 50000"/>
              </a:avLst>
            </a:prstGeom>
            <a:noFill/>
            <a:ln w="28575">
              <a:solidFill>
                <a:srgbClr val="C00000"/>
              </a:solidFill>
              <a:miter lim="800000"/>
            </a:ln>
          </p:spPr>
          <p:txBody>
            <a:bodyPr wrap="none" anchor="ctr"/>
            <a:lstStyle/>
            <a:p>
              <a:endParaRPr lang="zh-CN" altLang="en-US" dirty="0">
                <a:ea typeface="楷体" panose="02010609060101010101" pitchFamily="49" charset="-122"/>
                <a:cs typeface="Times New Roman" panose="02020603050405020304" pitchFamily="18" charset="0"/>
              </a:endParaRPr>
            </a:p>
          </p:txBody>
        </p:sp>
      </p:grpSp>
      <p:sp>
        <p:nvSpPr>
          <p:cNvPr id="20" name="Text Box 19"/>
          <p:cNvSpPr txBox="1">
            <a:spLocks noChangeArrowheads="1"/>
          </p:cNvSpPr>
          <p:nvPr/>
        </p:nvSpPr>
        <p:spPr bwMode="auto">
          <a:xfrm>
            <a:off x="479425" y="4482900"/>
            <a:ext cx="9545665" cy="1168400"/>
          </a:xfrm>
          <a:prstGeom prst="rect">
            <a:avLst/>
          </a:prstGeom>
          <a:noFill/>
          <a:ln w="9525">
            <a:noFill/>
            <a:miter lim="800000"/>
          </a:ln>
        </p:spPr>
        <p:txBody>
          <a:bodyPr wrap="square">
            <a:spAutoFit/>
          </a:bodyPr>
          <a:lstStyle/>
          <a:p>
            <a:pPr algn="l" eaLnBrk="1" hangingPunct="1">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把“大问题”转化为若干个</a:t>
            </a: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相似</a:t>
            </a: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的“小问题”来求解。</a:t>
            </a:r>
            <a:endParaRPr lang="en-US" altLang="zh-CN"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spcBef>
                <a:spcPct val="50000"/>
              </a:spcBef>
            </a:pPr>
            <a:r>
              <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为什么在这里设计单链表的递归算法时不带头结点？</a:t>
            </a:r>
            <a:endParaRPr lang="zh-CN" altLang="en-US" sz="28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Rectangle 7"/>
          <p:cNvSpPr>
            <a:spLocks noChangeArrowheads="1"/>
          </p:cNvSpPr>
          <p:nvPr/>
        </p:nvSpPr>
        <p:spPr bwMode="auto">
          <a:xfrm>
            <a:off x="7690214" y="2839827"/>
            <a:ext cx="691802"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8379621" y="2577091"/>
            <a:ext cx="4151364" cy="43007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9"/>
          <p:cNvGrpSpPr/>
          <p:nvPr/>
        </p:nvGrpSpPr>
        <p:grpSpPr>
          <a:xfrm>
            <a:off x="4079776" y="394245"/>
            <a:ext cx="4752529" cy="2322797"/>
            <a:chOff x="3094557" y="285728"/>
            <a:chExt cx="3620583" cy="1714512"/>
          </a:xfrm>
        </p:grpSpPr>
        <p:pic>
          <p:nvPicPr>
            <p:cNvPr id="3" name="Picture 2"/>
            <p:cNvPicPr>
              <a:picLocks noChangeAspect="1" noChangeArrowheads="1"/>
            </p:cNvPicPr>
            <p:nvPr/>
          </p:nvPicPr>
          <p:blipFill>
            <a:blip r:embed="rId1" cstate="print"/>
            <a:srcRect/>
            <a:stretch>
              <a:fillRect/>
            </a:stretch>
          </p:blipFill>
          <p:spPr bwMode="auto">
            <a:xfrm>
              <a:off x="3842627" y="285728"/>
              <a:ext cx="642942" cy="628654"/>
            </a:xfrm>
            <a:prstGeom prst="rect">
              <a:avLst/>
            </a:prstGeom>
            <a:noFill/>
            <a:ln w="9525">
              <a:noFill/>
              <a:miter lim="800000"/>
              <a:headEnd/>
              <a:tailEnd/>
            </a:ln>
            <a:effectLst/>
          </p:spPr>
        </p:pic>
        <p:pic>
          <p:nvPicPr>
            <p:cNvPr id="4" name="Picture 2"/>
            <p:cNvPicPr>
              <a:picLocks noChangeAspect="1" noChangeArrowheads="1"/>
            </p:cNvPicPr>
            <p:nvPr/>
          </p:nvPicPr>
          <p:blipFill>
            <a:blip r:embed="rId1" cstate="print"/>
            <a:srcRect/>
            <a:stretch>
              <a:fillRect/>
            </a:stretch>
          </p:blipFill>
          <p:spPr bwMode="auto">
            <a:xfrm>
              <a:off x="3094557" y="1371586"/>
              <a:ext cx="642942" cy="628654"/>
            </a:xfrm>
            <a:prstGeom prst="rect">
              <a:avLst/>
            </a:prstGeom>
            <a:noFill/>
            <a:ln w="9525">
              <a:noFill/>
              <a:miter lim="800000"/>
              <a:headEnd/>
              <a:tailEnd/>
            </a:ln>
            <a:effectLst/>
          </p:spPr>
        </p:pic>
        <p:pic>
          <p:nvPicPr>
            <p:cNvPr id="5" name="Picture 2"/>
            <p:cNvPicPr>
              <a:picLocks noChangeAspect="1" noChangeArrowheads="1"/>
            </p:cNvPicPr>
            <p:nvPr/>
          </p:nvPicPr>
          <p:blipFill>
            <a:blip r:embed="rId1" cstate="print"/>
            <a:srcRect/>
            <a:stretch>
              <a:fillRect/>
            </a:stretch>
          </p:blipFill>
          <p:spPr bwMode="auto">
            <a:xfrm>
              <a:off x="3816345" y="1371586"/>
              <a:ext cx="642942" cy="628654"/>
            </a:xfrm>
            <a:prstGeom prst="rect">
              <a:avLst/>
            </a:prstGeom>
            <a:noFill/>
            <a:ln w="9525">
              <a:noFill/>
              <a:miter lim="800000"/>
              <a:headEnd/>
              <a:tailEnd/>
            </a:ln>
            <a:effectLst/>
          </p:spPr>
        </p:pic>
        <p:pic>
          <p:nvPicPr>
            <p:cNvPr id="6" name="Picture 2"/>
            <p:cNvPicPr>
              <a:picLocks noChangeAspect="1" noChangeArrowheads="1"/>
            </p:cNvPicPr>
            <p:nvPr/>
          </p:nvPicPr>
          <p:blipFill>
            <a:blip r:embed="rId1" cstate="print"/>
            <a:srcRect/>
            <a:stretch>
              <a:fillRect/>
            </a:stretch>
          </p:blipFill>
          <p:spPr bwMode="auto">
            <a:xfrm>
              <a:off x="4572000" y="1371586"/>
              <a:ext cx="642942" cy="628654"/>
            </a:xfrm>
            <a:prstGeom prst="rect">
              <a:avLst/>
            </a:prstGeom>
            <a:noFill/>
            <a:ln w="9525">
              <a:noFill/>
              <a:miter lim="800000"/>
              <a:headEnd/>
              <a:tailEnd/>
            </a:ln>
            <a:effectLst/>
          </p:spPr>
        </p:pic>
        <p:sp>
          <p:nvSpPr>
            <p:cNvPr id="7" name="TextBox 6"/>
            <p:cNvSpPr txBox="1"/>
            <p:nvPr/>
          </p:nvSpPr>
          <p:spPr>
            <a:xfrm>
              <a:off x="5214942" y="714356"/>
              <a:ext cx="1500198" cy="271851"/>
            </a:xfrm>
            <a:prstGeom prst="rect">
              <a:avLst/>
            </a:prstGeom>
            <a:noFill/>
          </p:spPr>
          <p:txBody>
            <a:bodyPr wrap="square" rtlCol="0">
              <a:spAutoFit/>
            </a:bodyPr>
            <a:lstStyle/>
            <a:p>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年种瓜</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8" name="直接箭头连接符 7"/>
            <p:cNvCxnSpPr/>
            <p:nvPr/>
          </p:nvCxnSpPr>
          <p:spPr bwMode="auto">
            <a:xfrm rot="5400000">
              <a:off x="3536149" y="892951"/>
              <a:ext cx="428628" cy="35719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9" name="直接箭头连接符 8"/>
            <p:cNvCxnSpPr/>
            <p:nvPr/>
          </p:nvCxnSpPr>
          <p:spPr bwMode="auto">
            <a:xfrm rot="5400000">
              <a:off x="3964777" y="1107265"/>
              <a:ext cx="357190" cy="1588"/>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0" name="直接箭头连接符 9"/>
            <p:cNvCxnSpPr/>
            <p:nvPr/>
          </p:nvCxnSpPr>
          <p:spPr bwMode="auto">
            <a:xfrm rot="16200000" flipH="1">
              <a:off x="4357686" y="928670"/>
              <a:ext cx="428628" cy="285752"/>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grpSp>
      <p:grpSp>
        <p:nvGrpSpPr>
          <p:cNvPr id="11" name="组合 19"/>
          <p:cNvGrpSpPr/>
          <p:nvPr/>
        </p:nvGrpSpPr>
        <p:grpSpPr>
          <a:xfrm>
            <a:off x="3665947" y="2717042"/>
            <a:ext cx="4594853" cy="4024326"/>
            <a:chOff x="2643174" y="2285992"/>
            <a:chExt cx="3500462" cy="3738574"/>
          </a:xfrm>
        </p:grpSpPr>
        <p:pic>
          <p:nvPicPr>
            <p:cNvPr id="12" name="Picture 3"/>
            <p:cNvPicPr>
              <a:picLocks noChangeAspect="1" noChangeArrowheads="1"/>
            </p:cNvPicPr>
            <p:nvPr/>
          </p:nvPicPr>
          <p:blipFill>
            <a:blip r:embed="rId2" cstate="print"/>
            <a:srcRect/>
            <a:stretch>
              <a:fillRect/>
            </a:stretch>
          </p:blipFill>
          <p:spPr bwMode="auto">
            <a:xfrm>
              <a:off x="2643174" y="3685168"/>
              <a:ext cx="3152775" cy="2339398"/>
            </a:xfrm>
            <a:prstGeom prst="rect">
              <a:avLst/>
            </a:prstGeom>
            <a:noFill/>
            <a:ln w="9525">
              <a:noFill/>
              <a:miter lim="800000"/>
              <a:headEnd/>
              <a:tailEnd/>
            </a:ln>
            <a:effectLst/>
          </p:spPr>
        </p:pic>
        <p:sp>
          <p:nvSpPr>
            <p:cNvPr id="13" name="TextBox 16"/>
            <p:cNvSpPr txBox="1"/>
            <p:nvPr/>
          </p:nvSpPr>
          <p:spPr>
            <a:xfrm>
              <a:off x="4357686" y="2786058"/>
              <a:ext cx="1785950" cy="342148"/>
            </a:xfrm>
            <a:prstGeom prst="rect">
              <a:avLst/>
            </a:prstGeom>
            <a:noFill/>
          </p:spPr>
          <p:txBody>
            <a:bodyPr wrap="square" rtlCol="0">
              <a:spAutoFit/>
            </a:bodyPr>
            <a:lstStyle/>
            <a:p>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第</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年种瓜</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下箭头 17"/>
            <p:cNvSpPr/>
            <p:nvPr/>
          </p:nvSpPr>
          <p:spPr bwMode="auto">
            <a:xfrm>
              <a:off x="4071934" y="2285992"/>
              <a:ext cx="214314" cy="1285884"/>
            </a:xfrm>
            <a:prstGeom prst="downArrow">
              <a:avLst/>
            </a:prstGeom>
            <a:gradFill>
              <a:gsLst>
                <a:gs pos="0">
                  <a:srgbClr val="C00000"/>
                </a:gs>
                <a:gs pos="80000">
                  <a:srgbClr val="C00000"/>
                </a:gs>
                <a:gs pos="100000">
                  <a:srgbClr val="C00000"/>
                </a:gs>
              </a:gsLst>
            </a:gra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lstStyle/>
            <a:p>
              <a:pPr algn="l">
                <a:lnSpc>
                  <a:spcPct val="100000"/>
                </a:lnSpc>
                <a:spcBef>
                  <a:spcPct val="0"/>
                </a:spcBef>
              </a:pPr>
              <a:endParaRPr kumimoji="0" lang="zh-CN" altLang="en-US" dirty="0">
                <a:solidFill>
                  <a:srgbClr val="0033CC"/>
                </a:solidFill>
                <a:latin typeface="Times New Roman" panose="02020603050405020304" pitchFamily="18" charset="0"/>
                <a:ea typeface="楷体_GB2312" pitchFamily="49" charset="-122"/>
              </a:endParaRPr>
            </a:p>
          </p:txBody>
        </p:sp>
      </p:grpSp>
      <p:sp>
        <p:nvSpPr>
          <p:cNvPr id="15" name="TextBox 14"/>
          <p:cNvSpPr txBox="1"/>
          <p:nvPr/>
        </p:nvSpPr>
        <p:spPr>
          <a:xfrm>
            <a:off x="624980" y="836712"/>
            <a:ext cx="2950740"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实例</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：种瓜得瓜</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0296" y="2416186"/>
            <a:ext cx="3605102" cy="36051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1"/>
          <p:cNvGrpSpPr/>
          <p:nvPr/>
        </p:nvGrpSpPr>
        <p:grpSpPr>
          <a:xfrm>
            <a:off x="3558050" y="2907050"/>
            <a:ext cx="1285884" cy="714380"/>
            <a:chOff x="2786050" y="2500306"/>
            <a:chExt cx="1285884" cy="714380"/>
          </a:xfrm>
          <a:solidFill>
            <a:schemeClr val="accent3">
              <a:lumMod val="40000"/>
              <a:lumOff val="60000"/>
            </a:schemeClr>
          </a:solidFill>
        </p:grpSpPr>
        <p:sp>
          <p:nvSpPr>
            <p:cNvPr id="6" name="Text Box 17"/>
            <p:cNvSpPr txBox="1">
              <a:spLocks noChangeArrowheads="1"/>
            </p:cNvSpPr>
            <p:nvPr/>
          </p:nvSpPr>
          <p:spPr bwMode="auto">
            <a:xfrm>
              <a:off x="2786050" y="2500306"/>
              <a:ext cx="1285884" cy="398780"/>
            </a:xfrm>
            <a:prstGeom prst="rect">
              <a:avLst/>
            </a:prstGeom>
            <a:solidFill>
              <a:schemeClr val="accent6">
                <a:lumMod val="20000"/>
                <a:lumOff val="80000"/>
              </a:schemeClr>
            </a:solidFill>
            <a:ln w="9525">
              <a:noFill/>
              <a:miter lim="800000"/>
            </a:ln>
          </p:spPr>
          <p:txBody>
            <a:bodyPr wrap="square">
              <a:spAutoFit/>
            </a:bodyPr>
            <a:lstStyle/>
            <a:p>
              <a:pPr algn="l" eaLnBrk="1" hangingPunct="1">
                <a:spcBef>
                  <a:spcPct val="50000"/>
                </a:spcBef>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5" name="直接箭头连接符 4"/>
            <p:cNvCxnSpPr/>
            <p:nvPr/>
          </p:nvCxnSpPr>
          <p:spPr bwMode="auto">
            <a:xfrm rot="5400000">
              <a:off x="3071802" y="3000372"/>
              <a:ext cx="357190" cy="71438"/>
            </a:xfrm>
            <a:prstGeom prst="straightConnector1">
              <a:avLst/>
            </a:prstGeom>
            <a:grpFill/>
            <a:ln w="25400" cap="flat" cmpd="sng" algn="ctr">
              <a:solidFill>
                <a:srgbClr val="C00000"/>
              </a:solidFill>
              <a:prstDash val="solid"/>
              <a:round/>
              <a:headEnd type="none" w="med" len="med"/>
              <a:tailEnd type="arrow"/>
            </a:ln>
            <a:effectLst/>
          </p:spPr>
        </p:cxnSp>
      </p:grpSp>
      <p:sp>
        <p:nvSpPr>
          <p:cNvPr id="7" name="矩形 6"/>
          <p:cNvSpPr/>
          <p:nvPr/>
        </p:nvSpPr>
        <p:spPr bwMode="auto">
          <a:xfrm>
            <a:off x="1343472" y="3335678"/>
            <a:ext cx="7272808" cy="928694"/>
          </a:xfrm>
          <a:prstGeom prst="rect">
            <a:avLst/>
          </a:prstGeom>
          <a:solidFill>
            <a:schemeClr val="accent6">
              <a:lumMod val="20000"/>
              <a:lumOff val="80000"/>
            </a:schemeClr>
          </a:solidFill>
          <a:ln w="9525" cap="flat" cmpd="sng" algn="ctr">
            <a:solidFill>
              <a:srgbClr val="FC9A48"/>
            </a:solidFill>
            <a:prstDash val="solid"/>
            <a:round/>
            <a:headEnd type="none" w="med" len="med"/>
            <a:tailEnd type="none" w="med" len="med"/>
          </a:ln>
          <a:effectLst/>
        </p:spPr>
        <p:txBody>
          <a:bodyPr vert="horz" wrap="square" lIns="91440" tIns="45720" rIns="91440" bIns="45720" numCol="1" rtlCol="0" anchor="t" anchorCtr="0" compatLnSpc="1"/>
          <a:lstStyle/>
          <a:p>
            <a:pPr algn="l">
              <a:lnSpc>
                <a:spcPct val="100000"/>
              </a:lnSpc>
              <a:spcBef>
                <a:spcPct val="0"/>
              </a:spcBef>
            </a:pPr>
            <a:endParaRPr kumimoji="0" lang="zh-CN" altLang="en-US">
              <a:latin typeface="Consolas" panose="020B0609020204030204" pitchFamily="49" charset="0"/>
              <a:cs typeface="Consolas" panose="020B0609020204030204" pitchFamily="49" charset="0"/>
            </a:endParaRPr>
          </a:p>
        </p:txBody>
      </p:sp>
      <p:sp>
        <p:nvSpPr>
          <p:cNvPr id="8" name="Text Box 2"/>
          <p:cNvSpPr txBox="1">
            <a:spLocks noChangeArrowheads="1"/>
          </p:cNvSpPr>
          <p:nvPr/>
        </p:nvSpPr>
        <p:spPr bwMode="auto">
          <a:xfrm>
            <a:off x="262016" y="414624"/>
            <a:ext cx="6335118" cy="58356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eaLnBrk="1" hangingPunct="1">
              <a:spcBef>
                <a:spcPct val="50000"/>
              </a:spcBef>
            </a:pP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求单链表中</a:t>
            </a:r>
            <a:r>
              <a:rPr lang="zh-CN" altLang="en-US" sz="32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数据结点个数</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 Box 16"/>
          <p:cNvSpPr txBox="1">
            <a:spLocks noChangeArrowheads="1"/>
          </p:cNvSpPr>
          <p:nvPr/>
        </p:nvSpPr>
        <p:spPr bwMode="auto">
          <a:xfrm>
            <a:off x="2272166" y="4440286"/>
            <a:ext cx="785818" cy="398780"/>
          </a:xfrm>
          <a:prstGeom prst="rect">
            <a:avLst/>
          </a:prstGeom>
          <a:noFill/>
          <a:ln w="9525">
            <a:noFill/>
            <a:miter lim="800000"/>
          </a:ln>
        </p:spPr>
        <p:txBody>
          <a:bodyPr wrap="square">
            <a:spAutoFit/>
          </a:bodyPr>
          <a:lstStyle/>
          <a:p>
            <a:pPr algn="l" eaLnBrk="1" hangingPunct="1">
              <a:spcBef>
                <a:spcPct val="50000"/>
              </a:spcBef>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 Box 17"/>
          <p:cNvSpPr txBox="1">
            <a:spLocks noChangeArrowheads="1"/>
          </p:cNvSpPr>
          <p:nvPr/>
        </p:nvSpPr>
        <p:spPr bwMode="auto">
          <a:xfrm>
            <a:off x="3415174" y="4440286"/>
            <a:ext cx="1714512" cy="398780"/>
          </a:xfrm>
          <a:prstGeom prst="rect">
            <a:avLst/>
          </a:prstGeom>
          <a:noFill/>
          <a:ln w="9525">
            <a:noFill/>
            <a:miter lim="800000"/>
          </a:ln>
        </p:spPr>
        <p:txBody>
          <a:bodyPr wrap="square">
            <a:spAutoFit/>
          </a:bodyPr>
          <a:lstStyle/>
          <a:p>
            <a:pPr algn="l" eaLnBrk="1" hangingPunct="1">
              <a:spcBef>
                <a:spcPct val="50000"/>
              </a:spcBef>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11" name="组合 40"/>
          <p:cNvGrpSpPr/>
          <p:nvPr/>
        </p:nvGrpSpPr>
        <p:grpSpPr>
          <a:xfrm>
            <a:off x="1838780" y="3473796"/>
            <a:ext cx="5862675" cy="504825"/>
            <a:chOff x="995341" y="3067051"/>
            <a:chExt cx="5862675" cy="504825"/>
          </a:xfrm>
        </p:grpSpPr>
        <p:grpSp>
          <p:nvGrpSpPr>
            <p:cNvPr id="12" name="组合 36"/>
            <p:cNvGrpSpPr/>
            <p:nvPr/>
          </p:nvGrpSpPr>
          <p:grpSpPr>
            <a:xfrm>
              <a:off x="1577949" y="3211513"/>
              <a:ext cx="1009650" cy="360363"/>
              <a:chOff x="1577949" y="3211513"/>
              <a:chExt cx="1009650" cy="360363"/>
            </a:xfrm>
          </p:grpSpPr>
          <p:sp>
            <p:nvSpPr>
              <p:cNvPr id="25" name="Rectangle 3"/>
              <p:cNvSpPr>
                <a:spLocks noChangeArrowheads="1"/>
              </p:cNvSpPr>
              <p:nvPr/>
            </p:nvSpPr>
            <p:spPr bwMode="auto">
              <a:xfrm>
                <a:off x="1577949" y="3211513"/>
                <a:ext cx="504825" cy="360363"/>
              </a:xfrm>
              <a:prstGeom prst="rect">
                <a:avLst/>
              </a:prstGeom>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i="1" dirty="0" err="1">
                    <a:solidFill>
                      <a:srgbClr val="0000FF"/>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baseline="-25000" dirty="0" err="1">
                    <a:solidFill>
                      <a:srgbClr val="0000FF"/>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baseline="-25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Rectangle 4"/>
              <p:cNvSpPr>
                <a:spLocks noChangeArrowheads="1"/>
              </p:cNvSpPr>
              <p:nvPr/>
            </p:nvSpPr>
            <p:spPr bwMode="auto">
              <a:xfrm>
                <a:off x="2082774" y="3211513"/>
                <a:ext cx="504825" cy="360363"/>
              </a:xfrm>
              <a:prstGeom prst="rect">
                <a:avLst/>
              </a:prstGeom>
            </p:spPr>
            <p:style>
              <a:lnRef idx="1">
                <a:schemeClr val="accent3"/>
              </a:lnRef>
              <a:fillRef idx="2">
                <a:schemeClr val="accent3"/>
              </a:fillRef>
              <a:effectRef idx="1">
                <a:schemeClr val="accent3"/>
              </a:effectRef>
              <a:fontRef idx="minor">
                <a:schemeClr val="dk1"/>
              </a:fontRef>
            </p:style>
            <p:txBody>
              <a:bodyPr wrap="none" anchor="ctr"/>
              <a:lstStyle/>
              <a:p>
                <a:endParaRPr lang="zh-CN" altLang="en-US">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grpSp>
        <p:grpSp>
          <p:nvGrpSpPr>
            <p:cNvPr id="13" name="组合 38"/>
            <p:cNvGrpSpPr/>
            <p:nvPr/>
          </p:nvGrpSpPr>
          <p:grpSpPr>
            <a:xfrm>
              <a:off x="3017812" y="3211513"/>
              <a:ext cx="1009650" cy="360363"/>
              <a:chOff x="3017812" y="3211513"/>
              <a:chExt cx="1009650" cy="360363"/>
            </a:xfrm>
          </p:grpSpPr>
          <p:sp>
            <p:nvSpPr>
              <p:cNvPr id="23" name="Rectangle 5"/>
              <p:cNvSpPr>
                <a:spLocks noChangeArrowheads="1"/>
              </p:cNvSpPr>
              <p:nvPr/>
            </p:nvSpPr>
            <p:spPr bwMode="auto">
              <a:xfrm>
                <a:off x="3017812" y="3211513"/>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4" name="Rectangle 6"/>
              <p:cNvSpPr>
                <a:spLocks noChangeArrowheads="1"/>
              </p:cNvSpPr>
              <p:nvPr/>
            </p:nvSpPr>
            <p:spPr bwMode="auto">
              <a:xfrm>
                <a:off x="3522637" y="3211513"/>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en-US">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14" name="Line 9"/>
            <p:cNvSpPr>
              <a:spLocks noChangeShapeType="1"/>
            </p:cNvSpPr>
            <p:nvPr/>
          </p:nvSpPr>
          <p:spPr bwMode="auto">
            <a:xfrm>
              <a:off x="2370112" y="3394076"/>
              <a:ext cx="647700" cy="0"/>
            </a:xfrm>
            <a:prstGeom prst="line">
              <a:avLst/>
            </a:prstGeom>
            <a:noFill/>
            <a:ln w="28575">
              <a:solidFill>
                <a:srgbClr val="C00000"/>
              </a:solidFill>
              <a:miter lim="800000"/>
              <a:tailEnd type="triangle" w="med" len="med"/>
            </a:ln>
          </p:spPr>
          <p:txBody>
            <a:bodyPr wrap="none"/>
            <a:lstStyle/>
            <a:p>
              <a:endParaRPr lang="zh-CN" altLang="en-US" dirty="0">
                <a:latin typeface="Consolas" panose="020B0609020204030204" pitchFamily="49" charset="0"/>
                <a:ea typeface="楷体" panose="02010609060101010101" pitchFamily="49" charset="-122"/>
                <a:cs typeface="Consolas" panose="020B0609020204030204" pitchFamily="49" charset="0"/>
              </a:endParaRPr>
            </a:p>
          </p:txBody>
        </p:sp>
        <p:sp>
          <p:nvSpPr>
            <p:cNvPr id="15" name="Line 10"/>
            <p:cNvSpPr>
              <a:spLocks noChangeShapeType="1"/>
            </p:cNvSpPr>
            <p:nvPr/>
          </p:nvSpPr>
          <p:spPr bwMode="auto">
            <a:xfrm>
              <a:off x="3811562" y="3402013"/>
              <a:ext cx="647700"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6" name="Line 11"/>
            <p:cNvSpPr>
              <a:spLocks noChangeShapeType="1"/>
            </p:cNvSpPr>
            <p:nvPr/>
          </p:nvSpPr>
          <p:spPr bwMode="auto">
            <a:xfrm>
              <a:off x="5033937" y="3402013"/>
              <a:ext cx="647700"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7" name="Text Box 12"/>
            <p:cNvSpPr txBox="1">
              <a:spLocks noChangeArrowheads="1"/>
            </p:cNvSpPr>
            <p:nvPr/>
          </p:nvSpPr>
          <p:spPr bwMode="auto">
            <a:xfrm>
              <a:off x="4395786" y="3106738"/>
              <a:ext cx="720725" cy="368300"/>
            </a:xfrm>
            <a:prstGeom prst="rect">
              <a:avLst/>
            </a:prstGeom>
            <a:noFill/>
            <a:ln w="9525">
              <a:noFill/>
              <a:miter lim="800000"/>
            </a:ln>
          </p:spPr>
          <p:txBody>
            <a:bodyPr>
              <a:spAutoFit/>
            </a:bodyPr>
            <a:lstStyle/>
            <a:p>
              <a:pPr algn="l" eaLnBrk="1" hangingPunct="1">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Line 13"/>
            <p:cNvSpPr>
              <a:spLocks noChangeShapeType="1"/>
            </p:cNvSpPr>
            <p:nvPr/>
          </p:nvSpPr>
          <p:spPr bwMode="auto">
            <a:xfrm>
              <a:off x="1219174" y="3427413"/>
              <a:ext cx="358775"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9" name="Text Box 14"/>
            <p:cNvSpPr txBox="1">
              <a:spLocks noChangeArrowheads="1"/>
            </p:cNvSpPr>
            <p:nvPr/>
          </p:nvSpPr>
          <p:spPr bwMode="auto">
            <a:xfrm>
              <a:off x="995341" y="3067051"/>
              <a:ext cx="361949" cy="398780"/>
            </a:xfrm>
            <a:prstGeom prst="rect">
              <a:avLst/>
            </a:prstGeom>
            <a:noFill/>
            <a:ln w="9525">
              <a:noFill/>
              <a:miter lim="800000"/>
            </a:ln>
          </p:spPr>
          <p:txBody>
            <a:bodyPr wrap="square">
              <a:spAutoFit/>
            </a:bodyPr>
            <a:lstStyle/>
            <a:p>
              <a:pPr algn="l" eaLnBrk="1" hangingPunct="1">
                <a:spcBef>
                  <a:spcPct val="50000"/>
                </a:spcBef>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endPar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20" name="组合 39"/>
            <p:cNvGrpSpPr/>
            <p:nvPr/>
          </p:nvGrpSpPr>
          <p:grpSpPr>
            <a:xfrm>
              <a:off x="5680049" y="3205169"/>
              <a:ext cx="1177967" cy="360363"/>
              <a:chOff x="5680049" y="3205169"/>
              <a:chExt cx="1177967" cy="360363"/>
            </a:xfrm>
          </p:grpSpPr>
          <p:sp>
            <p:nvSpPr>
              <p:cNvPr id="21" name="Rectangle 7"/>
              <p:cNvSpPr>
                <a:spLocks noChangeArrowheads="1"/>
              </p:cNvSpPr>
              <p:nvPr/>
            </p:nvSpPr>
            <p:spPr bwMode="auto">
              <a:xfrm>
                <a:off x="5680049" y="3205169"/>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Rectangle 7"/>
              <p:cNvSpPr>
                <a:spLocks noChangeArrowheads="1"/>
              </p:cNvSpPr>
              <p:nvPr/>
            </p:nvSpPr>
            <p:spPr bwMode="auto">
              <a:xfrm>
                <a:off x="6166214" y="3205169"/>
                <a:ext cx="691802"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sp>
        <p:nvSpPr>
          <p:cNvPr id="27" name="TextBox 22"/>
          <p:cNvSpPr txBox="1"/>
          <p:nvPr/>
        </p:nvSpPr>
        <p:spPr>
          <a:xfrm>
            <a:off x="1343472" y="1196752"/>
            <a:ext cx="5357850"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为单链表中数据结点个数。</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8" name="TextBox 23"/>
          <p:cNvSpPr txBox="1"/>
          <p:nvPr/>
        </p:nvSpPr>
        <p:spPr>
          <a:xfrm>
            <a:off x="695400" y="1883105"/>
            <a:ext cx="4862914" cy="460375"/>
          </a:xfrm>
          <a:prstGeom prst="rect">
            <a:avLst/>
          </a:prstGeom>
          <a:noFill/>
        </p:spPr>
        <p:txBody>
          <a:bodyPr wrap="square" rtlCol="0">
            <a:spAutoFit/>
          </a:bodyPr>
          <a:lstStyle/>
          <a:p>
            <a:pPr algn="l"/>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空单链表的数据结点个数为</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a:t>
            </a:r>
            <a:endPar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右箭头 24"/>
          <p:cNvSpPr/>
          <p:nvPr/>
        </p:nvSpPr>
        <p:spPr bwMode="auto">
          <a:xfrm>
            <a:off x="5486876" y="1954543"/>
            <a:ext cx="714380" cy="285752"/>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l">
              <a:lnSpc>
                <a:spcPct val="100000"/>
              </a:lnSpc>
              <a:spcBef>
                <a:spcPct val="0"/>
              </a:spcBef>
            </a:pPr>
            <a:endParaRPr kumimoji="0" lang="zh-CN" altLang="en-US">
              <a:solidFill>
                <a:srgbClr val="0033CC"/>
              </a:solidFill>
              <a:latin typeface="Consolas" panose="020B0609020204030204" pitchFamily="49" charset="0"/>
              <a:cs typeface="Consolas" panose="020B0609020204030204" pitchFamily="49" charset="0"/>
            </a:endParaRPr>
          </a:p>
        </p:txBody>
      </p:sp>
      <p:sp>
        <p:nvSpPr>
          <p:cNvPr id="30" name="TextBox 25"/>
          <p:cNvSpPr txBox="1"/>
          <p:nvPr/>
        </p:nvSpPr>
        <p:spPr>
          <a:xfrm>
            <a:off x="6558445" y="1883105"/>
            <a:ext cx="4006275" cy="460375"/>
          </a:xfrm>
          <a:prstGeom prst="rect">
            <a:avLst/>
          </a:prstGeom>
          <a:noFill/>
        </p:spPr>
        <p:txBody>
          <a:bodyPr wrap="square" rtlCol="0">
            <a:spAutoFit/>
          </a:bodyPr>
          <a:lstStyle/>
          <a:p>
            <a:pPr algn="l"/>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)=0	 </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24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=NULL</a:t>
            </a:r>
            <a:endPar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1" name="TextBox 26"/>
          <p:cNvSpPr txBox="1"/>
          <p:nvPr/>
        </p:nvSpPr>
        <p:spPr>
          <a:xfrm>
            <a:off x="695400" y="2335546"/>
            <a:ext cx="3791344" cy="460375"/>
          </a:xfrm>
          <a:prstGeom prst="rect">
            <a:avLst/>
          </a:prstGeom>
          <a:noFill/>
        </p:spPr>
        <p:txBody>
          <a:bodyPr wrap="square" rtlCol="0">
            <a:spAutoFit/>
          </a:bodyPr>
          <a:lstStyle/>
          <a:p>
            <a:pPr algn="l"/>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对于非空单链表：</a:t>
            </a:r>
            <a:endPar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2" name="TextBox 35"/>
          <p:cNvSpPr txBox="1"/>
          <p:nvPr/>
        </p:nvSpPr>
        <p:spPr>
          <a:xfrm>
            <a:off x="2915108" y="4407249"/>
            <a:ext cx="500066" cy="368300"/>
          </a:xfrm>
          <a:prstGeom prst="rect">
            <a:avLst/>
          </a:prstGeom>
          <a:noFill/>
        </p:spPr>
        <p:txBody>
          <a:bodyPr wrap="square" rtlCol="0">
            <a:spAutoFit/>
          </a:bodyPr>
          <a:lstStyle/>
          <a:p>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3" name="Text Box 17"/>
          <p:cNvSpPr txBox="1">
            <a:spLocks noChangeArrowheads="1"/>
          </p:cNvSpPr>
          <p:nvPr/>
        </p:nvSpPr>
        <p:spPr bwMode="auto">
          <a:xfrm>
            <a:off x="4986810" y="4440286"/>
            <a:ext cx="785818" cy="398780"/>
          </a:xfrm>
          <a:prstGeom prst="rect">
            <a:avLst/>
          </a:prstGeom>
          <a:noFill/>
          <a:ln w="9525">
            <a:noFill/>
            <a:miter lim="800000"/>
          </a:ln>
        </p:spPr>
        <p:txBody>
          <a:bodyPr wrap="square">
            <a:spAutoFit/>
          </a:bodyPr>
          <a:lstStyle/>
          <a:p>
            <a:pPr algn="l" eaLnBrk="1" hangingPunct="1">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4" name="椭圆 33"/>
          <p:cNvSpPr/>
          <p:nvPr/>
        </p:nvSpPr>
        <p:spPr bwMode="auto">
          <a:xfrm>
            <a:off x="2321026" y="3407116"/>
            <a:ext cx="1285884" cy="714380"/>
          </a:xfrm>
          <a:prstGeom prst="ellipse">
            <a:avLst/>
          </a:prstGeom>
          <a:solidFill>
            <a:schemeClr val="accent6">
              <a:lumMod val="20000"/>
              <a:lumOff val="80000"/>
            </a:schemeClr>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algn="l">
              <a:lnSpc>
                <a:spcPct val="100000"/>
              </a:lnSpc>
              <a:spcBef>
                <a:spcPct val="0"/>
              </a:spcBef>
            </a:pPr>
            <a:endParaRPr kumimoji="0" lang="zh-CN" altLang="en-US">
              <a:latin typeface="Consolas" panose="020B0609020204030204" pitchFamily="49" charset="0"/>
              <a:cs typeface="Consolas" panose="020B0609020204030204" pitchFamily="49" charset="0"/>
            </a:endParaRPr>
          </a:p>
        </p:txBody>
      </p:sp>
      <p:grpSp>
        <p:nvGrpSpPr>
          <p:cNvPr id="35" name="组合 46"/>
          <p:cNvGrpSpPr/>
          <p:nvPr/>
        </p:nvGrpSpPr>
        <p:grpSpPr>
          <a:xfrm>
            <a:off x="1700663" y="5037739"/>
            <a:ext cx="4968875" cy="1523048"/>
            <a:chOff x="857224" y="4630994"/>
            <a:chExt cx="4968875" cy="1523048"/>
          </a:xfrm>
        </p:grpSpPr>
        <p:sp>
          <p:nvSpPr>
            <p:cNvPr id="36" name="Text Box 3"/>
            <p:cNvSpPr txBox="1">
              <a:spLocks noChangeArrowheads="1"/>
            </p:cNvSpPr>
            <p:nvPr/>
          </p:nvSpPr>
          <p:spPr bwMode="auto">
            <a:xfrm>
              <a:off x="857224" y="4630994"/>
              <a:ext cx="2601904" cy="460375"/>
            </a:xfrm>
            <a:prstGeom prst="rect">
              <a:avLst/>
            </a:prstGeom>
            <a:noFill/>
            <a:ln w="9525">
              <a:noFill/>
              <a:miter lim="800000"/>
            </a:ln>
          </p:spPr>
          <p:txBody>
            <a:bodyPr wrap="square">
              <a:spAutoFit/>
            </a:bodyPr>
            <a:lstStyle/>
            <a:p>
              <a:pPr algn="l" eaLnBrk="1" hangingPunct="1">
                <a:spcBef>
                  <a:spcPct val="50000"/>
                </a:spcBef>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递归模型：</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7" name="Text Box 4" descr="羊皮纸"/>
            <p:cNvSpPr txBox="1">
              <a:spLocks noChangeArrowheads="1"/>
            </p:cNvSpPr>
            <p:nvPr/>
          </p:nvSpPr>
          <p:spPr bwMode="auto">
            <a:xfrm>
              <a:off x="1001687" y="5210432"/>
              <a:ext cx="4824412" cy="943610"/>
            </a:xfrm>
            <a:prstGeom prst="rect">
              <a:avLst/>
            </a:prstGeom>
            <a:solidFill>
              <a:schemeClr val="bg1"/>
            </a:solidFill>
            <a:ln>
              <a:solidFill>
                <a:srgbClr val="FC9A48"/>
              </a:solidFill>
            </a:ln>
          </p:spPr>
          <p:style>
            <a:lnRef idx="1">
              <a:schemeClr val="accent1"/>
            </a:lnRef>
            <a:fillRef idx="2">
              <a:schemeClr val="accent1"/>
            </a:fillRef>
            <a:effectRef idx="1">
              <a:schemeClr val="accent1"/>
            </a:effectRef>
            <a:fontRef idx="minor">
              <a:schemeClr val="dk1"/>
            </a:fontRef>
          </p:style>
          <p:txBody>
            <a:bodyPr lIns="180000" tIns="108000" bIns="144000">
              <a:spAutoFit/>
            </a:bodyPr>
            <a:lstStyle/>
            <a:p>
              <a:pPr algn="l" eaLnBrk="1" hangingPunct="1">
                <a:spcBef>
                  <a:spcPct val="50000"/>
                </a:spcBef>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=NULL</a:t>
              </a:r>
              <a:endPar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eaLnBrk="1" hangingPunct="1">
                <a:spcBef>
                  <a:spcPct val="50000"/>
                </a:spcBef>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-&gt;next)+1</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其他情况</a:t>
              </a:r>
              <a:endPar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gr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54421" y="2276872"/>
            <a:ext cx="4006275" cy="45437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childTnLst>
                          </p:cTn>
                        </p:par>
                        <p:par>
                          <p:cTn id="14" fill="hold">
                            <p:stCondLst>
                              <p:cond delay="0"/>
                            </p:stCondLst>
                            <p:childTnLst>
                              <p:par>
                                <p:cTn id="15" presetID="26" presetClass="emph" presetSubtype="0" fill="hold" grpId="1" nodeType="afterEffect">
                                  <p:stCondLst>
                                    <p:cond delay="0"/>
                                  </p:stCondLst>
                                  <p:childTnLst>
                                    <p:animEffect transition="out" filter="fade">
                                      <p:cBhvr>
                                        <p:cTn id="16" dur="1000" tmFilter="0, 0; .2, .5; .8, .5; 1, 0"/>
                                        <p:tgtEl>
                                          <p:spTgt spid="29"/>
                                        </p:tgtEl>
                                      </p:cBhvr>
                                    </p:animEffect>
                                    <p:animScale>
                                      <p:cBhvr>
                                        <p:cTn id="17" dur="500" autoRev="1" fill="hold"/>
                                        <p:tgtEl>
                                          <p:spTgt spid="29"/>
                                        </p:tgtEl>
                                      </p:cBhvr>
                                      <p:by x="105000" y="105000"/>
                                    </p:animScale>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0"/>
                            </p:stCondLst>
                            <p:childTnLst>
                              <p:par>
                                <p:cTn id="36" presetID="26" presetClass="emph" presetSubtype="0" fill="hold" grpId="1" nodeType="afterEffect">
                                  <p:stCondLst>
                                    <p:cond delay="0"/>
                                  </p:stCondLst>
                                  <p:childTnLst>
                                    <p:animEffect transition="out" filter="fade">
                                      <p:cBhvr>
                                        <p:cTn id="37" dur="1000" tmFilter="0, 0; .2, .5; .8, .5; 1, 0"/>
                                        <p:tgtEl>
                                          <p:spTgt spid="7"/>
                                        </p:tgtEl>
                                      </p:cBhvr>
                                    </p:animEffect>
                                    <p:animScale>
                                      <p:cBhvr>
                                        <p:cTn id="38" dur="500" autoRev="1" fill="hold"/>
                                        <p:tgtEl>
                                          <p:spTgt spid="7"/>
                                        </p:tgtEl>
                                      </p:cBhvr>
                                      <p:by x="105000" y="105000"/>
                                    </p:animScale>
                                  </p:childTnLst>
                                </p:cTn>
                              </p:par>
                            </p:childTnLst>
                          </p:cTn>
                        </p:par>
                        <p:par>
                          <p:cTn id="39" fill="hold">
                            <p:stCondLst>
                              <p:cond delay="1000"/>
                            </p:stCondLst>
                            <p:childTnLst>
                              <p:par>
                                <p:cTn id="40" presetID="22" presetClass="exit" presetSubtype="4" fill="hold" grpId="2" nodeType="afterEffect">
                                  <p:stCondLst>
                                    <p:cond delay="0"/>
                                  </p:stCondLst>
                                  <p:childTnLst>
                                    <p:animEffect transition="out" filter="wipe(down)">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par>
                          <p:cTn id="47" fill="hold">
                            <p:stCondLst>
                              <p:cond delay="0"/>
                            </p:stCondLst>
                            <p:childTnLst>
                              <p:par>
                                <p:cTn id="48" presetID="26" presetClass="emph" presetSubtype="0" fill="hold" grpId="1" nodeType="afterEffect">
                                  <p:stCondLst>
                                    <p:cond delay="0"/>
                                  </p:stCondLst>
                                  <p:childTnLst>
                                    <p:animEffect transition="out" filter="fade">
                                      <p:cBhvr>
                                        <p:cTn id="49" dur="500" tmFilter="0, 0; .2, .5; .8, .5; 1, 0"/>
                                        <p:tgtEl>
                                          <p:spTgt spid="32"/>
                                        </p:tgtEl>
                                      </p:cBhvr>
                                    </p:animEffect>
                                    <p:animScale>
                                      <p:cBhvr>
                                        <p:cTn id="50" dur="250" autoRev="1" fill="hold"/>
                                        <p:tgtEl>
                                          <p:spTgt spid="32"/>
                                        </p:tgtEl>
                                      </p:cBhvr>
                                      <p:by x="105000" y="105000"/>
                                    </p:animScale>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par>
                          <p:cTn id="61" fill="hold">
                            <p:stCondLst>
                              <p:cond delay="0"/>
                            </p:stCondLst>
                            <p:childTnLst>
                              <p:par>
                                <p:cTn id="62" presetID="26" presetClass="emph" presetSubtype="0" fill="hold" grpId="1" nodeType="afterEffect">
                                  <p:stCondLst>
                                    <p:cond delay="0"/>
                                  </p:stCondLst>
                                  <p:childTnLst>
                                    <p:animEffect transition="out" filter="fade">
                                      <p:cBhvr>
                                        <p:cTn id="63" dur="1000" tmFilter="0, 0; .2, .5; .8, .5; 1, 0"/>
                                        <p:tgtEl>
                                          <p:spTgt spid="34"/>
                                        </p:tgtEl>
                                      </p:cBhvr>
                                    </p:animEffect>
                                    <p:animScale>
                                      <p:cBhvr>
                                        <p:cTn id="64" dur="500" autoRev="1" fill="hold"/>
                                        <p:tgtEl>
                                          <p:spTgt spid="34"/>
                                        </p:tgtEl>
                                      </p:cBhvr>
                                      <p:by x="105000" y="105000"/>
                                    </p:animScale>
                                  </p:childTnLst>
                                </p:cTn>
                              </p:par>
                            </p:childTnLst>
                          </p:cTn>
                        </p:par>
                        <p:par>
                          <p:cTn id="65" fill="hold">
                            <p:stCondLst>
                              <p:cond delay="1000"/>
                            </p:stCondLst>
                            <p:childTnLst>
                              <p:par>
                                <p:cTn id="66" presetID="22" presetClass="exit" presetSubtype="4" fill="hold" grpId="2" nodeType="afterEffect">
                                  <p:stCondLst>
                                    <p:cond delay="0"/>
                                  </p:stCondLst>
                                  <p:childTnLst>
                                    <p:animEffect transition="out" filter="wipe(down)">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9" grpId="0"/>
      <p:bldP spid="10" grpId="0"/>
      <p:bldP spid="27" grpId="0"/>
      <p:bldP spid="28" grpId="0"/>
      <p:bldP spid="29" grpId="0" animBg="1"/>
      <p:bldP spid="29" grpId="1" animBg="1"/>
      <p:bldP spid="30" grpId="0"/>
      <p:bldP spid="31" grpId="0"/>
      <p:bldP spid="32" grpId="0"/>
      <p:bldP spid="32" grpId="1"/>
      <p:bldP spid="33" grpId="0"/>
      <p:bldP spid="34" grpId="0" animBg="1"/>
      <p:bldP spid="34" grpId="1" animBg="1"/>
      <p:bldP spid="34"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79425" y="1064111"/>
            <a:ext cx="7616839" cy="521970"/>
          </a:xfrm>
          <a:prstGeom prst="rect">
            <a:avLst/>
          </a:prstGeom>
          <a:noFill/>
          <a:ln w="9525">
            <a:noFill/>
            <a:miter lim="800000"/>
          </a:ln>
        </p:spPr>
        <p:txBody>
          <a:bodyPr wrap="square">
            <a:spAutoFit/>
          </a:bodyPr>
          <a:lstStyle/>
          <a:p>
            <a:pPr algn="l">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rPr>
              <a:t>求单链表中数据结点个数递归算法如下：</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 Box 5"/>
          <p:cNvSpPr txBox="1">
            <a:spLocks noChangeArrowheads="1"/>
          </p:cNvSpPr>
          <p:nvPr/>
        </p:nvSpPr>
        <p:spPr bwMode="auto">
          <a:xfrm>
            <a:off x="2309786" y="1954405"/>
            <a:ext cx="5786478" cy="2216150"/>
          </a:xfrm>
          <a:prstGeom prst="rect">
            <a:avLst/>
          </a:prstGeom>
          <a:solidFill>
            <a:schemeClr val="accent6">
              <a:lumMod val="20000"/>
              <a:lumOff val="80000"/>
            </a:schemeClr>
          </a:solidFill>
          <a:ln>
            <a:solidFill>
              <a:srgbClr val="FC9A48"/>
            </a:solidFill>
          </a:ln>
          <a:scene3d>
            <a:camera prst="perspectiveRight"/>
            <a:lightRig rig="threePt" dir="t"/>
          </a:scene3d>
        </p:spPr>
        <p:style>
          <a:lnRef idx="1">
            <a:schemeClr val="accent1"/>
          </a:lnRef>
          <a:fillRef idx="2">
            <a:schemeClr val="accent1"/>
          </a:fillRef>
          <a:effectRef idx="1">
            <a:schemeClr val="accent1"/>
          </a:effectRef>
          <a:fontRef idx="minor">
            <a:schemeClr val="dk1"/>
          </a:fontRef>
        </p:style>
        <p:txBody>
          <a:bodyPr wrap="square" lIns="144000" tIns="108000" rIns="144000" bIns="108000">
            <a:spAutoFit/>
          </a:bodyPr>
          <a:lstStyle/>
          <a:p>
            <a:pPr algn="l">
              <a:lnSpc>
                <a:spcPts val="26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4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count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LinkNode</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*L)</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(L==NULL)</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0;</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else</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return </a:t>
            </a:r>
            <a:r>
              <a:rPr lang="en-US" altLang="zh-CN" sz="24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count</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(L-&gt;next)+1;</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600"/>
              </a:lnSpc>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99662" y="2708920"/>
            <a:ext cx="4365104" cy="436510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63352" y="476672"/>
            <a:ext cx="3429024" cy="521970"/>
          </a:xfrm>
          <a:prstGeom prst="rect">
            <a:avLst/>
          </a:prstGeom>
          <a:noFill/>
          <a:ln w="9525">
            <a:noFill/>
            <a:miter lim="800000"/>
          </a:ln>
        </p:spPr>
        <p:txBody>
          <a:bodyPr wrap="square">
            <a:spAutoFit/>
          </a:bodyPr>
          <a:lstStyle/>
          <a:p>
            <a:pPr algn="ctr">
              <a:spcBef>
                <a:spcPct val="50000"/>
              </a:spcBef>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不带头结点单链表</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2"/>
          <p:cNvSpPr txBox="1">
            <a:spLocks noChangeArrowheads="1"/>
          </p:cNvSpPr>
          <p:nvPr/>
        </p:nvSpPr>
        <p:spPr bwMode="auto">
          <a:xfrm>
            <a:off x="1143844" y="1484784"/>
            <a:ext cx="4520108" cy="52197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spcBef>
                <a:spcPct val="50000"/>
              </a:spcBef>
            </a:pP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正向</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显示</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所有结点值</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2"/>
          <p:cNvSpPr txBox="1">
            <a:spLocks noChangeArrowheads="1"/>
          </p:cNvSpPr>
          <p:nvPr/>
        </p:nvSpPr>
        <p:spPr bwMode="auto">
          <a:xfrm>
            <a:off x="6200747" y="1507656"/>
            <a:ext cx="4719789" cy="52197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spcBef>
                <a:spcPct val="50000"/>
              </a:spcBef>
            </a:pP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反向</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显示</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所有结点值</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 name="Rectangle 3"/>
          <p:cNvSpPr>
            <a:spLocks noChangeArrowheads="1"/>
          </p:cNvSpPr>
          <p:nvPr/>
        </p:nvSpPr>
        <p:spPr bwMode="auto">
          <a:xfrm>
            <a:off x="2744760" y="3286080"/>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Rectangle 4"/>
          <p:cNvSpPr>
            <a:spLocks noChangeArrowheads="1"/>
          </p:cNvSpPr>
          <p:nvPr/>
        </p:nvSpPr>
        <p:spPr bwMode="auto">
          <a:xfrm>
            <a:off x="3249585" y="3286080"/>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en-US" sz="20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7" name="Rectangle 5"/>
          <p:cNvSpPr>
            <a:spLocks noChangeArrowheads="1"/>
          </p:cNvSpPr>
          <p:nvPr/>
        </p:nvSpPr>
        <p:spPr bwMode="auto">
          <a:xfrm>
            <a:off x="4184623" y="3286080"/>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Rectangle 6"/>
          <p:cNvSpPr>
            <a:spLocks noChangeArrowheads="1"/>
          </p:cNvSpPr>
          <p:nvPr/>
        </p:nvSpPr>
        <p:spPr bwMode="auto">
          <a:xfrm>
            <a:off x="4689448" y="3286080"/>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en-US" sz="20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9" name="Rectangle 7"/>
          <p:cNvSpPr>
            <a:spLocks noChangeArrowheads="1"/>
          </p:cNvSpPr>
          <p:nvPr/>
        </p:nvSpPr>
        <p:spPr bwMode="auto">
          <a:xfrm>
            <a:off x="6846860" y="3279736"/>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Line 9"/>
          <p:cNvSpPr>
            <a:spLocks noChangeShapeType="1"/>
          </p:cNvSpPr>
          <p:nvPr/>
        </p:nvSpPr>
        <p:spPr bwMode="auto">
          <a:xfrm>
            <a:off x="3536922" y="3468642"/>
            <a:ext cx="647700"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1" name="Line 10"/>
          <p:cNvSpPr>
            <a:spLocks noChangeShapeType="1"/>
          </p:cNvSpPr>
          <p:nvPr/>
        </p:nvSpPr>
        <p:spPr bwMode="auto">
          <a:xfrm>
            <a:off x="4978372" y="3476579"/>
            <a:ext cx="647700" cy="0"/>
          </a:xfrm>
          <a:prstGeom prst="line">
            <a:avLst/>
          </a:prstGeom>
          <a:noFill/>
          <a:ln w="28575">
            <a:solidFill>
              <a:srgbClr val="C00000"/>
            </a:solidFill>
            <a:miter lim="800000"/>
            <a:tailEnd type="triangle" w="med" len="med"/>
          </a:ln>
        </p:spPr>
        <p:txBody>
          <a:bodyPr wrap="none"/>
          <a:lstStyle/>
          <a:p>
            <a:endParaRPr lang="zh-CN" altLang="en-US" dirty="0">
              <a:latin typeface="Consolas" panose="020B0609020204030204" pitchFamily="49" charset="0"/>
              <a:ea typeface="楷体" panose="02010609060101010101" pitchFamily="49" charset="-122"/>
              <a:cs typeface="Consolas" panose="020B0609020204030204" pitchFamily="49" charset="0"/>
            </a:endParaRPr>
          </a:p>
        </p:txBody>
      </p:sp>
      <p:sp>
        <p:nvSpPr>
          <p:cNvPr id="12" name="Line 11"/>
          <p:cNvSpPr>
            <a:spLocks noChangeShapeType="1"/>
          </p:cNvSpPr>
          <p:nvPr/>
        </p:nvSpPr>
        <p:spPr bwMode="auto">
          <a:xfrm>
            <a:off x="6200747" y="3476579"/>
            <a:ext cx="647700"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3" name="Text Box 12"/>
          <p:cNvSpPr txBox="1">
            <a:spLocks noChangeArrowheads="1"/>
          </p:cNvSpPr>
          <p:nvPr/>
        </p:nvSpPr>
        <p:spPr bwMode="auto">
          <a:xfrm>
            <a:off x="5553072" y="3174547"/>
            <a:ext cx="720725" cy="368300"/>
          </a:xfrm>
          <a:prstGeom prst="rect">
            <a:avLst/>
          </a:prstGeom>
          <a:noFill/>
          <a:ln w="9525">
            <a:noFill/>
            <a:miter lim="800000"/>
          </a:ln>
        </p:spPr>
        <p:txBody>
          <a:bodyPr>
            <a:spAutoFit/>
          </a:bodyPr>
          <a:lstStyle/>
          <a:p>
            <a:pPr algn="l" eaLnBrk="1" hangingPunct="1">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Line 13"/>
          <p:cNvSpPr>
            <a:spLocks noChangeShapeType="1"/>
          </p:cNvSpPr>
          <p:nvPr/>
        </p:nvSpPr>
        <p:spPr bwMode="auto">
          <a:xfrm>
            <a:off x="2385985" y="3501979"/>
            <a:ext cx="358775"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5" name="Text Box 14"/>
          <p:cNvSpPr txBox="1">
            <a:spLocks noChangeArrowheads="1"/>
          </p:cNvSpPr>
          <p:nvPr/>
        </p:nvSpPr>
        <p:spPr bwMode="auto">
          <a:xfrm>
            <a:off x="2024035" y="3141618"/>
            <a:ext cx="504825" cy="368300"/>
          </a:xfrm>
          <a:prstGeom prst="rect">
            <a:avLst/>
          </a:prstGeom>
          <a:noFill/>
          <a:ln w="9525">
            <a:noFill/>
            <a:miter lim="800000"/>
          </a:ln>
        </p:spPr>
        <p:txBody>
          <a:bodyPr>
            <a:spAutoFit/>
          </a:bodyPr>
          <a:lstStyle/>
          <a:p>
            <a:pPr algn="l" eaLnBrk="1" hangingPunct="1">
              <a:spcBef>
                <a:spcPct val="50000"/>
              </a:spcBef>
            </a:pPr>
            <a:r>
              <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endPar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AutoShape 15"/>
          <p:cNvSpPr/>
          <p:nvPr/>
        </p:nvSpPr>
        <p:spPr bwMode="auto">
          <a:xfrm rot="5400000">
            <a:off x="5135536" y="965157"/>
            <a:ext cx="188909" cy="4103687"/>
          </a:xfrm>
          <a:prstGeom prst="leftBrace">
            <a:avLst>
              <a:gd name="adj1" fmla="val 468297"/>
              <a:gd name="adj2" fmla="val 50000"/>
            </a:avLst>
          </a:prstGeom>
          <a:noFill/>
          <a:ln w="28575">
            <a:solidFill>
              <a:srgbClr val="C00000"/>
            </a:solidFill>
            <a:miter lim="800000"/>
          </a:ln>
        </p:spPr>
        <p:txBody>
          <a:bodyPr wrap="none"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7" name="Text Box 16"/>
          <p:cNvSpPr txBox="1">
            <a:spLocks noChangeArrowheads="1"/>
          </p:cNvSpPr>
          <p:nvPr/>
        </p:nvSpPr>
        <p:spPr bwMode="auto">
          <a:xfrm>
            <a:off x="3719736" y="2286359"/>
            <a:ext cx="5286412" cy="398780"/>
          </a:xfrm>
          <a:prstGeom prst="rect">
            <a:avLst/>
          </a:prstGeom>
          <a:noFill/>
          <a:ln w="9525">
            <a:noFill/>
            <a:miter lim="800000"/>
          </a:ln>
        </p:spPr>
        <p:txBody>
          <a:bodyPr wrap="square">
            <a:spAutoFit/>
          </a:bodyPr>
          <a:lstStyle/>
          <a:p>
            <a:pPr algn="l" eaLnBrk="1" hangingPunct="1">
              <a:spcBef>
                <a:spcPct val="50000"/>
              </a:spcBef>
            </a:pP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：大问题，输出</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2000" i="1"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endParaRPr lang="zh-CN" altLang="en-US" sz="2000" i="1"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8" name="Text Box 17"/>
          <p:cNvSpPr txBox="1">
            <a:spLocks noChangeArrowheads="1"/>
          </p:cNvSpPr>
          <p:nvPr/>
        </p:nvSpPr>
        <p:spPr bwMode="auto">
          <a:xfrm>
            <a:off x="3719736" y="4126629"/>
            <a:ext cx="5143536" cy="398780"/>
          </a:xfrm>
          <a:prstGeom prst="rect">
            <a:avLst/>
          </a:prstGeom>
          <a:noFill/>
          <a:ln w="9525">
            <a:noFill/>
            <a:miter lim="800000"/>
          </a:ln>
        </p:spPr>
        <p:txBody>
          <a:bodyPr wrap="square">
            <a:spAutoFit/>
          </a:bodyPr>
          <a:lstStyle/>
          <a:p>
            <a:pPr>
              <a:spcBef>
                <a:spcPct val="50000"/>
              </a:spcBef>
            </a:pP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-&gt;next)</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：小问题，输出</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a:t>
            </a:r>
            <a:r>
              <a:rPr lang="en-US" altLang="zh-CN" sz="2000" i="1"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n</a:t>
            </a:r>
            <a:endParaRPr lang="zh-CN" altLang="en-US" sz="2000" i="1"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AutoShape 18"/>
          <p:cNvSpPr/>
          <p:nvPr/>
        </p:nvSpPr>
        <p:spPr bwMode="auto">
          <a:xfrm rot="16200000">
            <a:off x="5704648" y="2477262"/>
            <a:ext cx="203210" cy="2808288"/>
          </a:xfrm>
          <a:prstGeom prst="leftBrace">
            <a:avLst>
              <a:gd name="adj1" fmla="val 320471"/>
              <a:gd name="adj2" fmla="val 50000"/>
            </a:avLst>
          </a:prstGeom>
          <a:noFill/>
          <a:ln w="28575">
            <a:solidFill>
              <a:srgbClr val="C00000"/>
            </a:solidFill>
            <a:miter lim="800000"/>
          </a:ln>
        </p:spPr>
        <p:txBody>
          <a:bodyPr wrap="none"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20" name="Rectangle 7"/>
          <p:cNvSpPr>
            <a:spLocks noChangeArrowheads="1"/>
          </p:cNvSpPr>
          <p:nvPr/>
        </p:nvSpPr>
        <p:spPr bwMode="auto">
          <a:xfrm>
            <a:off x="7333024" y="3279736"/>
            <a:ext cx="691802"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1" name="TextBox 41"/>
          <p:cNvSpPr txBox="1"/>
          <p:nvPr/>
        </p:nvSpPr>
        <p:spPr>
          <a:xfrm>
            <a:off x="2166910" y="4821139"/>
            <a:ext cx="5286412" cy="1014730"/>
          </a:xfrm>
          <a:prstGeom prst="rect">
            <a:avLst/>
          </a:prstGeom>
          <a:noFill/>
        </p:spPr>
        <p:txBody>
          <a:bodyPr wrap="square" rtlCol="0">
            <a:spAutoFit/>
          </a:bodyPr>
          <a:lstStyle/>
          <a:p>
            <a:pPr algn="l">
              <a:lnSpc>
                <a:spcPct val="150000"/>
              </a:lnSpc>
            </a:pPr>
            <a:r>
              <a:rPr lang="zh-CN" altLang="en-US" sz="2000">
                <a:latin typeface="微软雅黑" panose="020B0503020204020204" pitchFamily="34" charset="-122"/>
                <a:ea typeface="微软雅黑" panose="020B0503020204020204" pitchFamily="34" charset="-122"/>
                <a:cs typeface="Consolas" panose="020B0609020204030204" pitchFamily="49" charset="0"/>
              </a:rPr>
              <a:t>假设</a:t>
            </a:r>
            <a:r>
              <a:rPr lang="en-US" altLang="zh-CN" sz="2000" i="1">
                <a:latin typeface="微软雅黑" panose="020B0503020204020204" pitchFamily="34" charset="-122"/>
                <a:ea typeface="微软雅黑" panose="020B0503020204020204" pitchFamily="34" charset="-122"/>
                <a:cs typeface="Consolas" panose="020B0609020204030204" pitchFamily="49" charset="0"/>
              </a:rPr>
              <a:t>f</a:t>
            </a:r>
            <a:r>
              <a:rPr lang="en-US" altLang="zh-CN" sz="200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latin typeface="微软雅黑" panose="020B0503020204020204" pitchFamily="34" charset="-122"/>
                <a:ea typeface="微软雅黑" panose="020B0503020204020204" pitchFamily="34" charset="-122"/>
                <a:cs typeface="Consolas" panose="020B0609020204030204" pitchFamily="49" charset="0"/>
              </a:rPr>
              <a:t>L</a:t>
            </a:r>
            <a:r>
              <a:rPr lang="en-US" altLang="zh-CN" sz="2000">
                <a:latin typeface="微软雅黑" panose="020B0503020204020204" pitchFamily="34" charset="-122"/>
                <a:ea typeface="微软雅黑" panose="020B0503020204020204" pitchFamily="34" charset="-122"/>
                <a:cs typeface="Consolas" panose="020B0609020204030204" pitchFamily="49" charset="0"/>
              </a:rPr>
              <a:t>-&gt;next)</a:t>
            </a:r>
            <a:r>
              <a:rPr lang="zh-CN" altLang="en-US" sz="2000">
                <a:latin typeface="微软雅黑" panose="020B0503020204020204" pitchFamily="34" charset="-122"/>
                <a:ea typeface="微软雅黑" panose="020B0503020204020204" pitchFamily="34" charset="-122"/>
                <a:cs typeface="Consolas" panose="020B0609020204030204" pitchFamily="49" charset="0"/>
              </a:rPr>
              <a:t>已求解</a:t>
            </a:r>
            <a:endParaRPr lang="en-US" altLang="zh-CN" sz="2000">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i="1">
                <a:latin typeface="微软雅黑" panose="020B0503020204020204" pitchFamily="34" charset="-122"/>
                <a:ea typeface="微软雅黑" panose="020B0503020204020204" pitchFamily="34" charset="-122"/>
                <a:cs typeface="Consolas" panose="020B0609020204030204" pitchFamily="49" charset="0"/>
              </a:rPr>
              <a:t>f</a:t>
            </a:r>
            <a:r>
              <a:rPr lang="en-US" altLang="zh-CN" sz="200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latin typeface="微软雅黑" panose="020B0503020204020204" pitchFamily="34" charset="-122"/>
                <a:ea typeface="微软雅黑" panose="020B0503020204020204" pitchFamily="34" charset="-122"/>
                <a:cs typeface="Consolas" panose="020B0609020204030204" pitchFamily="49" charset="0"/>
              </a:rPr>
              <a:t>L</a:t>
            </a:r>
            <a:r>
              <a:rPr lang="en-US" altLang="zh-CN" sz="200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a:solidFill>
                  <a:srgbClr val="FF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输出</a:t>
            </a:r>
            <a:r>
              <a:rPr lang="en-US" altLang="zh-CN" sz="2000">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L-&gt;data</a:t>
            </a:r>
            <a:r>
              <a:rPr lang="zh-CN" altLang="en-US" sz="2000">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i="1">
                <a:latin typeface="微软雅黑" panose="020B0503020204020204" pitchFamily="34" charset="-122"/>
                <a:ea typeface="微软雅黑" panose="020B0503020204020204" pitchFamily="34" charset="-122"/>
                <a:cs typeface="Consolas" panose="020B0609020204030204" pitchFamily="49" charset="0"/>
              </a:rPr>
              <a:t> f</a:t>
            </a:r>
            <a:r>
              <a:rPr lang="en-US" altLang="zh-CN" sz="2000">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a:latin typeface="微软雅黑" panose="020B0503020204020204" pitchFamily="34" charset="-122"/>
                <a:ea typeface="微软雅黑" panose="020B0503020204020204" pitchFamily="34" charset="-122"/>
                <a:cs typeface="Consolas" panose="020B0609020204030204" pitchFamily="49" charset="0"/>
              </a:rPr>
              <a:t>L</a:t>
            </a:r>
            <a:r>
              <a:rPr lang="en-US" altLang="zh-CN" sz="2000">
                <a:latin typeface="微软雅黑" panose="020B0503020204020204" pitchFamily="34" charset="-122"/>
                <a:ea typeface="微软雅黑" panose="020B0503020204020204" pitchFamily="34" charset="-122"/>
                <a:cs typeface="Consolas" panose="020B0609020204030204" pitchFamily="49" charset="0"/>
              </a:rPr>
              <a:t>-&gt;next);</a:t>
            </a:r>
            <a:endParaRPr lang="zh-CN" altLang="en-US" sz="2000">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TextBox 42"/>
          <p:cNvSpPr txBox="1"/>
          <p:nvPr/>
        </p:nvSpPr>
        <p:spPr>
          <a:xfrm>
            <a:off x="767408" y="4779349"/>
            <a:ext cx="6685914" cy="1383665"/>
          </a:xfrm>
          <a:prstGeom prst="rect">
            <a:avLst/>
          </a:prstGeom>
          <a:solidFill>
            <a:schemeClr val="bg1"/>
          </a:solidFill>
        </p:spPr>
        <p:txBody>
          <a:bodyPr wrap="square" rtlCol="0">
            <a:spAutoFit/>
          </a:bodyPr>
          <a:lstStyle/>
          <a:p>
            <a:pPr algn="l">
              <a:lnSpc>
                <a:spcPct val="150000"/>
              </a:lnSpc>
            </a:pP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假设</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已求解</a:t>
            </a:r>
            <a:endPar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输出</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L-&gt;data</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9731" y="3174547"/>
            <a:ext cx="3627753" cy="36277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22" presetClass="exit" presetSubtype="4" fill="hold" grpId="1" nodeType="withEffect">
                                  <p:stCondLst>
                                    <p:cond delay="0"/>
                                  </p:stCondLst>
                                  <p:childTnLst>
                                    <p:animEffect transition="out" filter="wipe(down)">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6" grpId="0" animBg="1"/>
      <p:bldP spid="17" grpId="0"/>
      <p:bldP spid="17" grpId="1"/>
      <p:bldP spid="18" grpId="0"/>
      <p:bldP spid="18" grpId="1"/>
      <p:bldP spid="19" grpId="0" animBg="1"/>
      <p:bldP spid="21" grpId="0"/>
      <p:bldP spid="21" grpId="1"/>
      <p:bldP spid="22"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p:cNvSpPr txBox="1"/>
          <p:nvPr/>
        </p:nvSpPr>
        <p:spPr>
          <a:xfrm>
            <a:off x="479425" y="692696"/>
            <a:ext cx="11161191" cy="808990"/>
          </a:xfrm>
          <a:prstGeom prst="rect">
            <a:avLst/>
          </a:prstGeom>
          <a:noFill/>
        </p:spPr>
        <p:txBody>
          <a:bodyPr wrap="square" rtlCol="0">
            <a:spAutoFit/>
          </a:bodyPr>
          <a:lstStyle/>
          <a:p>
            <a:pPr algn="l">
              <a:lnSpc>
                <a:spcPts val="2800"/>
              </a:lnSpc>
            </a:pP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5.6</a:t>
            </a:r>
            <a:r>
              <a:rPr lang="zh-CN"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假设有一个不带头结点的单链表</a:t>
            </a:r>
            <a:r>
              <a:rPr lang="en-US" altLang="zh-CN" sz="2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，设计一个算法释放其中所有结点。</a:t>
            </a:r>
            <a:endParaRPr lang="zh-CN"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19"/>
          <p:cNvSpPr txBox="1"/>
          <p:nvPr/>
        </p:nvSpPr>
        <p:spPr>
          <a:xfrm>
            <a:off x="2419032" y="1764266"/>
            <a:ext cx="5500726" cy="460375"/>
          </a:xfrm>
          <a:prstGeom prst="rect">
            <a:avLst/>
          </a:prstGeom>
          <a:noFill/>
        </p:spPr>
        <p:txBody>
          <a:bodyPr wrap="square" rtlCol="0">
            <a:spAutoFit/>
          </a:bodyPr>
          <a:lstStyle/>
          <a:p>
            <a:pPr algn="l"/>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设</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的功能是释放</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4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4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的所有结点</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4" name="组合 23"/>
          <p:cNvGrpSpPr/>
          <p:nvPr/>
        </p:nvGrpSpPr>
        <p:grpSpPr>
          <a:xfrm>
            <a:off x="1199456" y="2478646"/>
            <a:ext cx="8856984" cy="2416210"/>
            <a:chOff x="1142976" y="2524098"/>
            <a:chExt cx="6286544" cy="2416210"/>
          </a:xfrm>
        </p:grpSpPr>
        <p:sp>
          <p:nvSpPr>
            <p:cNvPr id="5" name="Rectangle 3"/>
            <p:cNvSpPr>
              <a:spLocks noChangeArrowheads="1"/>
            </p:cNvSpPr>
            <p:nvPr/>
          </p:nvSpPr>
          <p:spPr bwMode="auto">
            <a:xfrm>
              <a:off x="1863701" y="3446448"/>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Rectangle 4"/>
            <p:cNvSpPr>
              <a:spLocks noChangeArrowheads="1"/>
            </p:cNvSpPr>
            <p:nvPr/>
          </p:nvSpPr>
          <p:spPr bwMode="auto">
            <a:xfrm>
              <a:off x="2368526" y="3446448"/>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en-US" sz="20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7" name="Rectangle 5"/>
            <p:cNvSpPr>
              <a:spLocks noChangeArrowheads="1"/>
            </p:cNvSpPr>
            <p:nvPr/>
          </p:nvSpPr>
          <p:spPr bwMode="auto">
            <a:xfrm>
              <a:off x="3303564" y="3446448"/>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2000"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Rectangle 6"/>
            <p:cNvSpPr>
              <a:spLocks noChangeArrowheads="1"/>
            </p:cNvSpPr>
            <p:nvPr/>
          </p:nvSpPr>
          <p:spPr bwMode="auto">
            <a:xfrm>
              <a:off x="3808389" y="3446448"/>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en-US" sz="200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9" name="Rectangle 7"/>
            <p:cNvSpPr>
              <a:spLocks noChangeArrowheads="1"/>
            </p:cNvSpPr>
            <p:nvPr/>
          </p:nvSpPr>
          <p:spPr bwMode="auto">
            <a:xfrm>
              <a:off x="5965801" y="3440104"/>
              <a:ext cx="504825"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endParaRPr lang="en-US" altLang="zh-CN"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Line 9"/>
            <p:cNvSpPr>
              <a:spLocks noChangeShapeType="1"/>
            </p:cNvSpPr>
            <p:nvPr/>
          </p:nvSpPr>
          <p:spPr bwMode="auto">
            <a:xfrm>
              <a:off x="2655864" y="3629011"/>
              <a:ext cx="647700"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1" name="Line 10"/>
            <p:cNvSpPr>
              <a:spLocks noChangeShapeType="1"/>
            </p:cNvSpPr>
            <p:nvPr/>
          </p:nvSpPr>
          <p:spPr bwMode="auto">
            <a:xfrm>
              <a:off x="4097314" y="3636948"/>
              <a:ext cx="647700"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2" name="Line 11"/>
            <p:cNvSpPr>
              <a:spLocks noChangeShapeType="1"/>
            </p:cNvSpPr>
            <p:nvPr/>
          </p:nvSpPr>
          <p:spPr bwMode="auto">
            <a:xfrm>
              <a:off x="5319689" y="3636948"/>
              <a:ext cx="647700"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3" name="Text Box 12"/>
            <p:cNvSpPr txBox="1">
              <a:spLocks noChangeArrowheads="1"/>
            </p:cNvSpPr>
            <p:nvPr/>
          </p:nvSpPr>
          <p:spPr bwMode="auto">
            <a:xfrm>
              <a:off x="4672013" y="3366882"/>
              <a:ext cx="720725" cy="368300"/>
            </a:xfrm>
            <a:prstGeom prst="rect">
              <a:avLst/>
            </a:prstGeom>
            <a:noFill/>
            <a:ln w="9525">
              <a:noFill/>
              <a:miter lim="800000"/>
            </a:ln>
          </p:spPr>
          <p:txBody>
            <a:bodyPr>
              <a:spAutoFit/>
            </a:bodyPr>
            <a:lstStyle/>
            <a:p>
              <a:pPr algn="l" eaLnBrk="1" hangingPunct="1">
                <a:spcBef>
                  <a:spcPct val="50000"/>
                </a:spcBef>
              </a:pPr>
              <a:r>
                <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Line 13"/>
            <p:cNvSpPr>
              <a:spLocks noChangeShapeType="1"/>
            </p:cNvSpPr>
            <p:nvPr/>
          </p:nvSpPr>
          <p:spPr bwMode="auto">
            <a:xfrm>
              <a:off x="1504926" y="3662348"/>
              <a:ext cx="358775" cy="0"/>
            </a:xfrm>
            <a:prstGeom prst="line">
              <a:avLst/>
            </a:prstGeom>
            <a:noFill/>
            <a:ln w="28575">
              <a:solidFill>
                <a:srgbClr val="C00000"/>
              </a:solidFill>
              <a:miter lim="800000"/>
              <a:tailEnd type="triangle" w="med" len="med"/>
            </a:ln>
          </p:spPr>
          <p:txBody>
            <a:bodyPr wrap="none"/>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5" name="Text Box 14"/>
            <p:cNvSpPr txBox="1">
              <a:spLocks noChangeArrowheads="1"/>
            </p:cNvSpPr>
            <p:nvPr/>
          </p:nvSpPr>
          <p:spPr bwMode="auto">
            <a:xfrm>
              <a:off x="1142976" y="3471971"/>
              <a:ext cx="504825" cy="368300"/>
            </a:xfrm>
            <a:prstGeom prst="rect">
              <a:avLst/>
            </a:prstGeom>
            <a:noFill/>
            <a:ln w="9525">
              <a:noFill/>
              <a:miter lim="800000"/>
            </a:ln>
          </p:spPr>
          <p:txBody>
            <a:bodyPr>
              <a:spAutoFit/>
            </a:bodyPr>
            <a:lstStyle/>
            <a:p>
              <a:pPr algn="l" eaLnBrk="1" hangingPunct="1">
                <a:spcBef>
                  <a:spcPct val="50000"/>
                </a:spcBef>
              </a:pPr>
              <a:r>
                <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endParaRPr lang="en-US" altLang="zh-CN"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6" name="AutoShape 15"/>
            <p:cNvSpPr/>
            <p:nvPr/>
          </p:nvSpPr>
          <p:spPr bwMode="auto">
            <a:xfrm rot="5400000">
              <a:off x="4254477" y="1125525"/>
              <a:ext cx="188909" cy="4103687"/>
            </a:xfrm>
            <a:prstGeom prst="leftBrace">
              <a:avLst>
                <a:gd name="adj1" fmla="val 468297"/>
                <a:gd name="adj2" fmla="val 50000"/>
              </a:avLst>
            </a:prstGeom>
            <a:noFill/>
            <a:ln w="28575">
              <a:solidFill>
                <a:srgbClr val="C00000"/>
              </a:solidFill>
              <a:miter lim="800000"/>
            </a:ln>
          </p:spPr>
          <p:txBody>
            <a:bodyPr wrap="none"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7" name="AutoShape 18"/>
            <p:cNvSpPr/>
            <p:nvPr/>
          </p:nvSpPr>
          <p:spPr bwMode="auto">
            <a:xfrm rot="16200000">
              <a:off x="4823590" y="2637631"/>
              <a:ext cx="203210" cy="2808288"/>
            </a:xfrm>
            <a:prstGeom prst="leftBrace">
              <a:avLst>
                <a:gd name="adj1" fmla="val 320471"/>
                <a:gd name="adj2" fmla="val 50000"/>
              </a:avLst>
            </a:prstGeom>
            <a:noFill/>
            <a:ln w="28575">
              <a:solidFill>
                <a:srgbClr val="C00000"/>
              </a:solidFill>
              <a:miter lim="800000"/>
            </a:ln>
          </p:spPr>
          <p:txBody>
            <a:bodyPr wrap="none" anchor="ctr"/>
            <a:lstStyle/>
            <a:p>
              <a:endParaRPr lang="zh-CN" altLang="en-US">
                <a:latin typeface="Consolas" panose="020B0609020204030204" pitchFamily="49" charset="0"/>
                <a:ea typeface="楷体" panose="02010609060101010101" pitchFamily="49" charset="-122"/>
                <a:cs typeface="Consolas" panose="020B0609020204030204" pitchFamily="49" charset="0"/>
              </a:endParaRPr>
            </a:p>
          </p:txBody>
        </p:sp>
        <p:sp>
          <p:nvSpPr>
            <p:cNvPr id="18" name="Rectangle 7"/>
            <p:cNvSpPr>
              <a:spLocks noChangeArrowheads="1"/>
            </p:cNvSpPr>
            <p:nvPr/>
          </p:nvSpPr>
          <p:spPr bwMode="auto">
            <a:xfrm>
              <a:off x="6451966" y="3440104"/>
              <a:ext cx="691802" cy="360363"/>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nSpc>
                  <a:spcPts val="20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i="1" baseline="-25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 Box 16"/>
            <p:cNvSpPr txBox="1">
              <a:spLocks noChangeArrowheads="1"/>
            </p:cNvSpPr>
            <p:nvPr/>
          </p:nvSpPr>
          <p:spPr bwMode="auto">
            <a:xfrm>
              <a:off x="3428992" y="2524098"/>
              <a:ext cx="3214710" cy="368300"/>
            </a:xfrm>
            <a:prstGeom prst="rect">
              <a:avLst/>
            </a:prstGeom>
            <a:solidFill>
              <a:schemeClr val="bg1"/>
            </a:solidFill>
            <a:ln w="9525">
              <a:noFill/>
              <a:miter lim="800000"/>
            </a:ln>
          </p:spPr>
          <p:txBody>
            <a:bodyPr wrap="square">
              <a:spAutoFit/>
            </a:bodyPr>
            <a:lstStyle/>
            <a:p>
              <a:r>
                <a:rPr lang="pt-BR"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pt-BR"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a:t>
              </a:r>
              <a:r>
                <a:rPr lang="pt-BR"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释放</a:t>
              </a:r>
              <a:r>
                <a:rPr lang="pt-BR"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1800"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到</a:t>
              </a:r>
              <a:r>
                <a:rPr lang="pt-BR"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pt-BR" altLang="zh-CN" sz="1800" i="1"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的所有结点</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0" name="Text Box 16"/>
            <p:cNvSpPr txBox="1">
              <a:spLocks noChangeArrowheads="1"/>
            </p:cNvSpPr>
            <p:nvPr/>
          </p:nvSpPr>
          <p:spPr bwMode="auto">
            <a:xfrm>
              <a:off x="3571868" y="4274114"/>
              <a:ext cx="3857652" cy="368300"/>
            </a:xfrm>
            <a:prstGeom prst="rect">
              <a:avLst/>
            </a:prstGeom>
            <a:solidFill>
              <a:schemeClr val="bg1"/>
            </a:solidFill>
            <a:ln w="9525">
              <a:noFill/>
              <a:miter lim="800000"/>
            </a:ln>
          </p:spPr>
          <p:txBody>
            <a:bodyPr wrap="square">
              <a:spAutoFit/>
            </a:bodyPr>
            <a:lstStyle/>
            <a:p>
              <a:r>
                <a:rPr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-&gt;next)</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释放</a:t>
              </a:r>
              <a:r>
                <a:rPr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2</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到</a:t>
              </a:r>
              <a:r>
                <a:rPr lang="en-US" altLang="zh-CN" sz="18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a:t>
              </a:r>
              <a:r>
                <a:rPr lang="en-US" altLang="zh-CN" sz="1800" i="1" baseline="-25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n</a:t>
              </a:r>
              <a:r>
                <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的所有结点</a:t>
              </a:r>
              <a:endParaRPr lang="zh-CN"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21" name="直接箭头连接符 20"/>
            <p:cNvCxnSpPr/>
            <p:nvPr/>
          </p:nvCxnSpPr>
          <p:spPr>
            <a:xfrm rot="5400000" flipH="1" flipV="1">
              <a:off x="2893207" y="4036223"/>
              <a:ext cx="571504" cy="35719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2"/>
            <p:cNvSpPr txBox="1"/>
            <p:nvPr/>
          </p:nvSpPr>
          <p:spPr>
            <a:xfrm>
              <a:off x="2285984" y="4572008"/>
              <a:ext cx="1143008" cy="368300"/>
            </a:xfrm>
            <a:prstGeom prst="rect">
              <a:avLst/>
            </a:prstGeom>
            <a:noFill/>
          </p:spPr>
          <p:txBody>
            <a:bodyPr wrap="square" rtlCol="0">
              <a:spAutoFit/>
            </a:bodyPr>
            <a:lstStyle/>
            <a:p>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a:t>
              </a:r>
              <a:endParaRPr lang="zh-CN" altLang="en-US" sz="1800" dirty="0">
                <a:solidFill>
                  <a:schemeClr val="tx1"/>
                </a:solidFill>
                <a:latin typeface="微软雅黑" panose="020B0503020204020204" pitchFamily="34" charset="-122"/>
                <a:ea typeface="微软雅黑" panose="020B0503020204020204" pitchFamily="34" charset="-122"/>
              </a:endParaRPr>
            </a:p>
          </p:txBody>
        </p:sp>
      </p:grpSp>
      <p:grpSp>
        <p:nvGrpSpPr>
          <p:cNvPr id="23" name="组合 46"/>
          <p:cNvGrpSpPr/>
          <p:nvPr/>
        </p:nvGrpSpPr>
        <p:grpSpPr>
          <a:xfrm>
            <a:off x="2380520" y="4938688"/>
            <a:ext cx="6540511" cy="1298823"/>
            <a:chOff x="857224" y="4630994"/>
            <a:chExt cx="6540511" cy="1298823"/>
          </a:xfrm>
        </p:grpSpPr>
        <p:sp>
          <p:nvSpPr>
            <p:cNvPr id="24" name="Text Box 3"/>
            <p:cNvSpPr txBox="1">
              <a:spLocks noChangeArrowheads="1"/>
            </p:cNvSpPr>
            <p:nvPr/>
          </p:nvSpPr>
          <p:spPr bwMode="auto">
            <a:xfrm>
              <a:off x="857224" y="4630994"/>
              <a:ext cx="2601904" cy="398780"/>
            </a:xfrm>
            <a:prstGeom prst="rect">
              <a:avLst/>
            </a:prstGeom>
            <a:noFill/>
            <a:ln w="9525">
              <a:noFill/>
              <a:miter lim="800000"/>
            </a:ln>
          </p:spPr>
          <p:txBody>
            <a:bodyPr wrap="square">
              <a:spAutoFit/>
            </a:bodyPr>
            <a:lstStyle/>
            <a:p>
              <a:pPr algn="l"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递归模型：</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 Box 4" descr="羊皮纸"/>
            <p:cNvSpPr txBox="1">
              <a:spLocks noChangeArrowheads="1"/>
            </p:cNvSpPr>
            <p:nvPr/>
          </p:nvSpPr>
          <p:spPr bwMode="auto">
            <a:xfrm>
              <a:off x="1001687" y="5063042"/>
              <a:ext cx="6396048" cy="866775"/>
            </a:xfrm>
            <a:prstGeom prst="rect">
              <a:avLst/>
            </a:prstGeom>
            <a:solidFill>
              <a:schemeClr val="accent6">
                <a:lumMod val="20000"/>
                <a:lumOff val="80000"/>
              </a:schemeClr>
            </a:solidFill>
            <a:ln>
              <a:solidFill>
                <a:srgbClr val="FC9A48"/>
              </a:solidFill>
            </a:ln>
          </p:spPr>
          <p:style>
            <a:lnRef idx="1">
              <a:schemeClr val="accent1"/>
            </a:lnRef>
            <a:fillRef idx="2">
              <a:schemeClr val="accent1"/>
            </a:fillRef>
            <a:effectRef idx="1">
              <a:schemeClr val="accent1"/>
            </a:effectRef>
            <a:fontRef idx="minor">
              <a:schemeClr val="dk1"/>
            </a:fontRef>
          </p:style>
          <p:txBody>
            <a:bodyPr wrap="square" lIns="180000" tIns="108000" bIns="144000">
              <a:spAutoFit/>
            </a:bodyPr>
            <a:lstStyle/>
            <a:p>
              <a:pPr algn="l">
                <a:lnSpc>
                  <a:spcPts val="2400"/>
                </a:lnSpc>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不做任何事件</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=NULL</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；释放</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所指结点</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其他情况</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grpSp>
      <p:sp>
        <p:nvSpPr>
          <p:cNvPr id="26" name="TextBox 28"/>
          <p:cNvSpPr txBox="1"/>
          <p:nvPr/>
        </p:nvSpPr>
        <p:spPr>
          <a:xfrm>
            <a:off x="1847528" y="1731230"/>
            <a:ext cx="500066" cy="632460"/>
          </a:xfrm>
          <a:prstGeom prst="rect">
            <a:avLst/>
          </a:prstGeom>
          <a:blipFill>
            <a:blip r:embed="rId1" cstate="print"/>
            <a:tile tx="0" ty="0" sx="100000" sy="100000" flip="none" algn="tl"/>
          </a:blipFill>
          <a:effectLst>
            <a:outerShdw blurRad="76200" dir="13500000" sy="23000" kx="1200000" algn="br"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vl1pPr algn="ctr" rtl="0" fontAlgn="base">
              <a:lnSpc>
                <a:spcPct val="110000"/>
              </a:lnSpc>
              <a:spcBef>
                <a:spcPct val="50000"/>
              </a:spcBef>
              <a:spcAft>
                <a:spcPct val="0"/>
              </a:spcAft>
              <a:defRPr kumimoji="1" sz="2400" b="1" kern="1200">
                <a:solidFill>
                  <a:schemeClr val="dk1"/>
                </a:solidFill>
                <a:latin typeface="+mn-lt"/>
                <a:ea typeface="+mn-ea"/>
                <a:cs typeface="+mn-cs"/>
              </a:defRPr>
            </a:lvl1pPr>
            <a:lvl2pPr marL="457200" algn="ctr" rtl="0" fontAlgn="base">
              <a:lnSpc>
                <a:spcPct val="110000"/>
              </a:lnSpc>
              <a:spcBef>
                <a:spcPct val="50000"/>
              </a:spcBef>
              <a:spcAft>
                <a:spcPct val="0"/>
              </a:spcAft>
              <a:defRPr kumimoji="1" sz="2400" b="1" kern="1200">
                <a:solidFill>
                  <a:schemeClr val="dk1"/>
                </a:solidFill>
                <a:latin typeface="+mn-lt"/>
                <a:ea typeface="+mn-ea"/>
                <a:cs typeface="+mn-cs"/>
              </a:defRPr>
            </a:lvl2pPr>
            <a:lvl3pPr marL="914400" algn="ctr" rtl="0" fontAlgn="base">
              <a:lnSpc>
                <a:spcPct val="110000"/>
              </a:lnSpc>
              <a:spcBef>
                <a:spcPct val="50000"/>
              </a:spcBef>
              <a:spcAft>
                <a:spcPct val="0"/>
              </a:spcAft>
              <a:defRPr kumimoji="1" sz="2400" b="1" kern="1200">
                <a:solidFill>
                  <a:schemeClr val="dk1"/>
                </a:solidFill>
                <a:latin typeface="+mn-lt"/>
                <a:ea typeface="+mn-ea"/>
                <a:cs typeface="+mn-cs"/>
              </a:defRPr>
            </a:lvl3pPr>
            <a:lvl4pPr marL="1371600" algn="ctr" rtl="0" fontAlgn="base">
              <a:lnSpc>
                <a:spcPct val="110000"/>
              </a:lnSpc>
              <a:spcBef>
                <a:spcPct val="50000"/>
              </a:spcBef>
              <a:spcAft>
                <a:spcPct val="0"/>
              </a:spcAft>
              <a:defRPr kumimoji="1" sz="2400" b="1" kern="1200">
                <a:solidFill>
                  <a:schemeClr val="dk1"/>
                </a:solidFill>
                <a:latin typeface="+mn-lt"/>
                <a:ea typeface="+mn-ea"/>
                <a:cs typeface="+mn-cs"/>
              </a:defRPr>
            </a:lvl4pPr>
            <a:lvl5pPr marL="1828800" algn="ctr" rtl="0" fontAlgn="base">
              <a:lnSpc>
                <a:spcPct val="110000"/>
              </a:lnSpc>
              <a:spcBef>
                <a:spcPct val="50000"/>
              </a:spcBef>
              <a:spcAft>
                <a:spcPct val="0"/>
              </a:spcAft>
              <a:defRPr kumimoji="1" sz="2400" b="1" kern="1200">
                <a:solidFill>
                  <a:schemeClr val="dk1"/>
                </a:solidFill>
                <a:latin typeface="+mn-lt"/>
                <a:ea typeface="+mn-ea"/>
                <a:cs typeface="+mn-cs"/>
              </a:defRPr>
            </a:lvl5pPr>
            <a:lvl6pPr marL="2286000" algn="l" defTabSz="914400" rtl="0" eaLnBrk="1" latinLnBrk="0" hangingPunct="1">
              <a:defRPr kumimoji="1" sz="2400" b="1" kern="1200">
                <a:solidFill>
                  <a:schemeClr val="dk1"/>
                </a:solidFill>
                <a:latin typeface="+mn-lt"/>
                <a:ea typeface="+mn-ea"/>
                <a:cs typeface="+mn-cs"/>
              </a:defRPr>
            </a:lvl6pPr>
            <a:lvl7pPr marL="2743200" algn="l" defTabSz="914400" rtl="0" eaLnBrk="1" latinLnBrk="0" hangingPunct="1">
              <a:defRPr kumimoji="1" sz="2400" b="1" kern="1200">
                <a:solidFill>
                  <a:schemeClr val="dk1"/>
                </a:solidFill>
                <a:latin typeface="+mn-lt"/>
                <a:ea typeface="+mn-ea"/>
                <a:cs typeface="+mn-cs"/>
              </a:defRPr>
            </a:lvl7pPr>
            <a:lvl8pPr marL="3200400" algn="l" defTabSz="914400" rtl="0" eaLnBrk="1" latinLnBrk="0" hangingPunct="1">
              <a:defRPr kumimoji="1" sz="2400" b="1" kern="1200">
                <a:solidFill>
                  <a:schemeClr val="dk1"/>
                </a:solidFill>
                <a:latin typeface="+mn-lt"/>
                <a:ea typeface="+mn-ea"/>
                <a:cs typeface="+mn-cs"/>
              </a:defRPr>
            </a:lvl8pPr>
            <a:lvl9pPr marL="3657600" algn="l" defTabSz="914400" rtl="0" eaLnBrk="1" latinLnBrk="0" hangingPunct="1">
              <a:defRPr kumimoji="1" sz="2400" b="1" kern="1200">
                <a:solidFill>
                  <a:schemeClr val="dk1"/>
                </a:solidFill>
                <a:latin typeface="+mn-lt"/>
                <a:ea typeface="+mn-ea"/>
                <a:cs typeface="+mn-cs"/>
              </a:defRPr>
            </a:lvl9pPr>
          </a:lstStyle>
          <a:p>
            <a:r>
              <a:rPr lang="zh-CN" altLang="en-US" sz="3200" b="0" dirty="0">
                <a:solidFill>
                  <a:srgbClr val="FF0000"/>
                </a:solidFill>
                <a:latin typeface="微软雅黑" panose="020B0503020204020204" pitchFamily="34" charset="-122"/>
                <a:ea typeface="微软雅黑" panose="020B0503020204020204" pitchFamily="34" charset="-122"/>
              </a:rPr>
              <a:t>解</a:t>
            </a:r>
            <a:endParaRPr lang="zh-CN" altLang="en-US" sz="3200" b="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descr="羊皮纸"/>
          <p:cNvSpPr txBox="1">
            <a:spLocks noChangeArrowheads="1"/>
          </p:cNvSpPr>
          <p:nvPr/>
        </p:nvSpPr>
        <p:spPr bwMode="auto">
          <a:xfrm>
            <a:off x="2381224" y="1231240"/>
            <a:ext cx="6396048" cy="866775"/>
          </a:xfrm>
          <a:prstGeom prst="rect">
            <a:avLst/>
          </a:prstGeom>
          <a:solidFill>
            <a:schemeClr val="bg1"/>
          </a:solidFill>
          <a:ln>
            <a:solidFill>
              <a:srgbClr val="FC9A48"/>
            </a:solidFill>
          </a:ln>
        </p:spPr>
        <p:style>
          <a:lnRef idx="1">
            <a:schemeClr val="accent1"/>
          </a:lnRef>
          <a:fillRef idx="2">
            <a:schemeClr val="accent1"/>
          </a:fillRef>
          <a:effectRef idx="1">
            <a:schemeClr val="accent1"/>
          </a:effectRef>
          <a:fontRef idx="minor">
            <a:schemeClr val="dk1"/>
          </a:fontRef>
        </p:style>
        <p:txBody>
          <a:bodyPr wrap="square" lIns="180000" tIns="108000" bIns="144000">
            <a:spAutoFit/>
          </a:bodyPr>
          <a:lstStyle/>
          <a:p>
            <a:pPr algn="l">
              <a:lnSpc>
                <a:spcPts val="2400"/>
              </a:lnSpc>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不做任何事件</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=NULL</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时</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400"/>
              </a:lnSpc>
            </a:pP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-&gt;next)</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；释放</a:t>
            </a:r>
            <a:r>
              <a:rPr lang="en-US" altLang="zh-CN" sz="18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a:t>
            </a:r>
            <a:r>
              <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所指结点</a:t>
            </a:r>
            <a:r>
              <a:rPr lang="en-US" altLang="zh-CN" sz="18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其他情况</a:t>
            </a:r>
            <a:endParaRPr lang="zh-CN"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5"/>
          <p:cNvSpPr txBox="1">
            <a:spLocks noChangeArrowheads="1"/>
          </p:cNvSpPr>
          <p:nvPr/>
        </p:nvSpPr>
        <p:spPr bwMode="auto">
          <a:xfrm>
            <a:off x="2738414" y="3231504"/>
            <a:ext cx="5786478" cy="2139315"/>
          </a:xfrm>
          <a:prstGeom prst="rect">
            <a:avLst/>
          </a:prstGeom>
          <a:solidFill>
            <a:schemeClr val="bg1"/>
          </a:solidFill>
          <a:ln>
            <a:solidFill>
              <a:srgbClr val="FC9A48"/>
            </a:solidFill>
          </a:ln>
          <a:scene3d>
            <a:camera prst="perspectiveRight"/>
            <a:lightRig rig="threePt" dir="t"/>
          </a:scene3d>
        </p:spPr>
        <p:style>
          <a:lnRef idx="1">
            <a:schemeClr val="accent1"/>
          </a:lnRef>
          <a:fillRef idx="2">
            <a:schemeClr val="accent1"/>
          </a:fillRef>
          <a:effectRef idx="1">
            <a:schemeClr val="accent1"/>
          </a:effectRef>
          <a:fontRef idx="minor">
            <a:schemeClr val="dk1"/>
          </a:fontRef>
        </p:style>
        <p:txBody>
          <a:bodyPr wrap="square" lIns="144000" tIns="108000" rIns="144000" bIns="108000">
            <a:spAutoFit/>
          </a:bodyPr>
          <a:lstStyle/>
          <a:p>
            <a:pPr algn="l">
              <a:lnSpc>
                <a:spcPts val="2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release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LinkNode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*&amp;L)</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(L!=NULL)</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release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(L-&gt;next);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free(L);</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5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下箭头 4"/>
          <p:cNvSpPr/>
          <p:nvPr/>
        </p:nvSpPr>
        <p:spPr>
          <a:xfrm>
            <a:off x="4810116" y="2374247"/>
            <a:ext cx="214314" cy="500066"/>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84232" y="2218081"/>
            <a:ext cx="3626496" cy="4639919"/>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7"/>
          <p:cNvSpPr/>
          <p:nvPr/>
        </p:nvSpPr>
        <p:spPr>
          <a:xfrm>
            <a:off x="2279576" y="5023436"/>
            <a:ext cx="5357850" cy="1285884"/>
          </a:xfrm>
          <a:prstGeom prst="roundRect">
            <a:avLst/>
          </a:prstGeom>
          <a:solidFill>
            <a:schemeClr val="accent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onsolas" panose="020B0609020204030204" pitchFamily="49" charset="0"/>
              <a:cs typeface="Consolas" panose="020B0609020204030204" pitchFamily="49" charset="0"/>
            </a:endParaRPr>
          </a:p>
        </p:txBody>
      </p:sp>
      <p:sp>
        <p:nvSpPr>
          <p:cNvPr id="3" name="Text Box 4" descr="蓝色面巾纸"/>
          <p:cNvSpPr txBox="1">
            <a:spLocks noChangeArrowheads="1"/>
          </p:cNvSpPr>
          <p:nvPr/>
        </p:nvSpPr>
        <p:spPr bwMode="auto">
          <a:xfrm>
            <a:off x="191345" y="836712"/>
            <a:ext cx="8064896" cy="583565"/>
          </a:xfrm>
          <a:prstGeom prst="rect">
            <a:avLst/>
          </a:prstGeom>
          <a:solidFill>
            <a:srgbClr val="FC9A48"/>
          </a:solidFill>
          <a:ln w="9525">
            <a:noFill/>
            <a:miter lim="800000"/>
          </a:ln>
          <a:effectLst>
            <a:prstShdw prst="shdw17" dist="17961" dir="2700000">
              <a:srgbClr val="CCECFF">
                <a:gamma/>
                <a:shade val="60000"/>
                <a:invGamma/>
              </a:srgbClr>
            </a:prstShdw>
          </a:effectLst>
        </p:spPr>
        <p:txBody>
          <a:bodyPr wrap="square">
            <a:spAutoFit/>
          </a:bodyPr>
          <a:lstStyle/>
          <a:p>
            <a:pPr algn="ctr">
              <a:lnSpc>
                <a:spcPct val="100000"/>
              </a:lnSpc>
              <a:spcBef>
                <a:spcPct val="50000"/>
              </a:spcBef>
            </a:pP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5.3.3  </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基于递归求解方法的递归算法设计</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5"/>
          <p:cNvSpPr txBox="1">
            <a:spLocks noChangeArrowheads="1"/>
          </p:cNvSpPr>
          <p:nvPr/>
        </p:nvSpPr>
        <p:spPr bwMode="auto">
          <a:xfrm>
            <a:off x="767408" y="1717759"/>
            <a:ext cx="10729192" cy="1641475"/>
          </a:xfrm>
          <a:prstGeom prst="rect">
            <a:avLst/>
          </a:prstGeom>
          <a:noFill/>
          <a:ln w="9525">
            <a:noFill/>
            <a:miter lim="800000"/>
          </a:ln>
          <a:effectLst/>
        </p:spPr>
        <p:txBody>
          <a:bodyPr wrap="square">
            <a:spAutoFit/>
          </a:bodyPr>
          <a:lstStyle/>
          <a:p>
            <a:pPr algn="l">
              <a:lnSpc>
                <a:spcPct val="120000"/>
              </a:lnSpc>
            </a:pP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有些问题可以采用递归方法求解（求解方法之一）。</a:t>
            </a:r>
            <a:endParaRPr lang="en-US" altLang="zh-CN"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a:lnSpc>
                <a:spcPct val="120000"/>
              </a:lnSpc>
            </a:pPr>
            <a:r>
              <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采用递归方法求解问题时，需要对问题本身进行分析，确定大、小问题解之间的关系，构造合理的递归体。</a:t>
            </a:r>
            <a:endParaRPr lang="zh-CN" altLang="en-US" sz="28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3"/>
          <p:cNvSpPr txBox="1"/>
          <p:nvPr/>
        </p:nvSpPr>
        <p:spPr>
          <a:xfrm>
            <a:off x="4136964" y="3666114"/>
            <a:ext cx="1500198" cy="39878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lnSpc>
                <a:spcPct val="100000"/>
              </a:lnSpc>
            </a:pP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大问题</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4"/>
          <p:cNvSpPr txBox="1"/>
          <p:nvPr/>
        </p:nvSpPr>
        <p:spPr>
          <a:xfrm>
            <a:off x="2422452" y="5393736"/>
            <a:ext cx="1500198" cy="39878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小问题</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Box 5"/>
          <p:cNvSpPr txBox="1"/>
          <p:nvPr/>
        </p:nvSpPr>
        <p:spPr>
          <a:xfrm>
            <a:off x="4351278" y="5393736"/>
            <a:ext cx="1500198" cy="39878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小问题</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8" name="TextBox 6"/>
          <p:cNvSpPr txBox="1"/>
          <p:nvPr/>
        </p:nvSpPr>
        <p:spPr>
          <a:xfrm>
            <a:off x="6208666" y="5322298"/>
            <a:ext cx="642942"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a:endParaRPr>
          </a:p>
        </p:txBody>
      </p:sp>
      <p:sp>
        <p:nvSpPr>
          <p:cNvPr id="9" name="下箭头 8"/>
          <p:cNvSpPr/>
          <p:nvPr/>
        </p:nvSpPr>
        <p:spPr>
          <a:xfrm>
            <a:off x="4779906" y="4166180"/>
            <a:ext cx="142876" cy="756000"/>
          </a:xfrm>
          <a:prstGeom prst="downArrow">
            <a:avLst/>
          </a:prstGeom>
          <a:gradFill>
            <a:gsLst>
              <a:gs pos="0">
                <a:srgbClr val="C00000"/>
              </a:gs>
              <a:gs pos="100000">
                <a:srgbClr val="C0000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2000" dirty="0">
              <a:latin typeface="Consolas" panose="020B0609020204030204" pitchFamily="49" charset="0"/>
              <a:cs typeface="Consolas" panose="020B0609020204030204" pitchFamily="49" charset="0"/>
            </a:endParaRPr>
          </a:p>
        </p:txBody>
      </p:sp>
      <p:sp>
        <p:nvSpPr>
          <p:cNvPr id="10" name="TextBox 9"/>
          <p:cNvSpPr txBox="1"/>
          <p:nvPr/>
        </p:nvSpPr>
        <p:spPr>
          <a:xfrm>
            <a:off x="4994220" y="4237618"/>
            <a:ext cx="1143008" cy="368300"/>
          </a:xfrm>
          <a:prstGeom prst="rect">
            <a:avLst/>
          </a:prstGeom>
          <a:noFill/>
        </p:spPr>
        <p:txBody>
          <a:bodyPr wrap="square" rtlCol="0">
            <a:spAutoFit/>
          </a:bodyPr>
          <a:lstStyle/>
          <a:p>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关系 </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79532" y="2852936"/>
            <a:ext cx="4005064" cy="400506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32028" y="877930"/>
            <a:ext cx="8064500" cy="1014730"/>
          </a:xfrm>
          <a:prstGeom prst="rect">
            <a:avLst/>
          </a:prstGeom>
          <a:noFill/>
          <a:ln w="9525">
            <a:noFill/>
            <a:miter lim="800000"/>
          </a:ln>
          <a:effectLst/>
        </p:spPr>
        <p:txBody>
          <a:bodyPr>
            <a:spAutoFit/>
          </a:bodyPr>
          <a:lstStyle/>
          <a:p>
            <a:pPr algn="l">
              <a:lnSpc>
                <a:spcPct val="150000"/>
              </a:lnSpc>
              <a:spcBef>
                <a:spcPct val="50000"/>
              </a:spcBef>
            </a:pPr>
            <a:r>
              <a:rPr lang="zh-CN" altLang="en-US" sz="20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例</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5.7】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采用递归算法求解迷宫问题，并输出从入口到出口的所有迷宫路径。 </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14"/>
          <p:cNvGrpSpPr/>
          <p:nvPr/>
        </p:nvGrpSpPr>
        <p:grpSpPr>
          <a:xfrm>
            <a:off x="2024036" y="2212303"/>
            <a:ext cx="8286807" cy="2983562"/>
            <a:chOff x="500035" y="1785926"/>
            <a:chExt cx="8286807" cy="2983562"/>
          </a:xfrm>
        </p:grpSpPr>
        <p:sp>
          <p:nvSpPr>
            <p:cNvPr id="4" name="Text Box 3"/>
            <p:cNvSpPr txBox="1">
              <a:spLocks noChangeArrowheads="1"/>
            </p:cNvSpPr>
            <p:nvPr/>
          </p:nvSpPr>
          <p:spPr bwMode="auto">
            <a:xfrm>
              <a:off x="500035" y="1785926"/>
              <a:ext cx="3714776" cy="398780"/>
            </a:xfrm>
            <a:prstGeom prst="rect">
              <a:avLst/>
            </a:prstGeom>
            <a:noFill/>
            <a:ln w="9525">
              <a:noFill/>
              <a:miter lim="800000"/>
            </a:ln>
            <a:effectLst/>
          </p:spPr>
          <p:txBody>
            <a:bodyPr wrap="square">
              <a:spAutoFit/>
            </a:bodyPr>
            <a:lstStyle/>
            <a:p>
              <a:pPr algn="l">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求解问题描述：</a:t>
              </a:r>
              <a:r>
                <a:rPr lang="en-US" altLang="zh-CN"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10"/>
            <p:cNvGrpSpPr/>
            <p:nvPr/>
          </p:nvGrpSpPr>
          <p:grpSpPr>
            <a:xfrm>
              <a:off x="1571604" y="2557342"/>
              <a:ext cx="5722970" cy="1248093"/>
              <a:chOff x="1571604" y="3243204"/>
              <a:chExt cx="5722970" cy="1248093"/>
            </a:xfrm>
          </p:grpSpPr>
          <p:sp>
            <p:nvSpPr>
              <p:cNvPr id="8" name="Rectangle 5"/>
              <p:cNvSpPr>
                <a:spLocks noChangeArrowheads="1"/>
              </p:cNvSpPr>
              <p:nvPr/>
            </p:nvSpPr>
            <p:spPr bwMode="auto">
              <a:xfrm>
                <a:off x="1571604" y="3500438"/>
                <a:ext cx="1079500" cy="503237"/>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Rectangle 5"/>
              <p:cNvSpPr>
                <a:spLocks noChangeArrowheads="1"/>
              </p:cNvSpPr>
              <p:nvPr/>
            </p:nvSpPr>
            <p:spPr bwMode="auto">
              <a:xfrm>
                <a:off x="6215074" y="3500438"/>
                <a:ext cx="1079500" cy="503237"/>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altLang="zh-CN" sz="1800">
                    <a:solidFill>
                      <a:srgbClr val="C00000"/>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180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a:solidFill>
                      <a:srgbClr val="C00000"/>
                    </a:solidFill>
                    <a:latin typeface="微软雅黑" panose="020B0503020204020204" pitchFamily="34" charset="-122"/>
                    <a:ea typeface="微软雅黑" panose="020B0503020204020204" pitchFamily="34" charset="-122"/>
                    <a:cs typeface="Consolas" panose="020B0609020204030204" pitchFamily="49" charset="0"/>
                  </a:rPr>
                  <a:t>ye</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0" name="直接箭头连接符 9"/>
              <p:cNvCxnSpPr>
                <a:stCxn id="8" idx="3"/>
                <a:endCxn id="9" idx="1"/>
              </p:cNvCxnSpPr>
              <p:nvPr/>
            </p:nvCxnSpPr>
            <p:spPr>
              <a:xfrm>
                <a:off x="2651104" y="3752057"/>
                <a:ext cx="3563970"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8"/>
              <p:cNvSpPr txBox="1"/>
              <p:nvPr/>
            </p:nvSpPr>
            <p:spPr>
              <a:xfrm>
                <a:off x="2714612" y="3243204"/>
                <a:ext cx="3500462" cy="368300"/>
              </a:xfrm>
              <a:prstGeom prst="rect">
                <a:avLst/>
              </a:prstGeom>
              <a:noFill/>
            </p:spPr>
            <p:txBody>
              <a:bodyPr wrap="square" rtlCol="0">
                <a:spAutoFit/>
              </a:bodyPr>
              <a:lstStyle/>
              <a:p>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mgpath</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yi</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ye</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a:t>
                </a:r>
                <a:endPar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TextBox 9"/>
              <p:cNvSpPr txBox="1"/>
              <p:nvPr/>
            </p:nvSpPr>
            <p:spPr>
              <a:xfrm>
                <a:off x="6357950" y="4071942"/>
                <a:ext cx="857256" cy="419355"/>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出口</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sp>
          <p:nvSpPr>
            <p:cNvPr id="6" name="TextBox 11"/>
            <p:cNvSpPr txBox="1"/>
            <p:nvPr/>
          </p:nvSpPr>
          <p:spPr>
            <a:xfrm>
              <a:off x="571472" y="3857628"/>
              <a:ext cx="8215370" cy="91186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l">
                <a:lnSpc>
                  <a:spcPts val="3200"/>
                </a:lnSpc>
              </a:pP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mgpath</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(int xi</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yi</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int ye</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PathType</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path)</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200"/>
                </a:lnSpc>
              </a:pP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求从</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到</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ye)</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的迷宫路径，用</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变量保存迷宫路径</a:t>
              </a:r>
              <a:r>
                <a:rPr lang="zh-CN" altLang="en-US" sz="1800" dirty="0">
                  <a:latin typeface="微软雅黑" panose="020B0503020204020204" pitchFamily="34" charset="-122"/>
                  <a:ea typeface="微软雅黑" panose="020B0503020204020204" pitchFamily="34" charset="-122"/>
                  <a:cs typeface="Consolas" panose="020B0609020204030204" pitchFamily="49" charset="0"/>
                </a:rPr>
                <a:t>。</a:t>
              </a:r>
              <a:endParaRPr lang="zh-CN" altLang="en-US" sz="18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7" name="TextBox 13"/>
            <p:cNvSpPr txBox="1"/>
            <p:nvPr/>
          </p:nvSpPr>
          <p:spPr>
            <a:xfrm>
              <a:off x="1714480" y="3357562"/>
              <a:ext cx="857256"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入口</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095604" y="1283411"/>
            <a:ext cx="1079500" cy="503237"/>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Rectangle 5"/>
          <p:cNvSpPr>
            <a:spLocks noChangeArrowheads="1"/>
          </p:cNvSpPr>
          <p:nvPr/>
        </p:nvSpPr>
        <p:spPr bwMode="auto">
          <a:xfrm>
            <a:off x="7739074" y="1283411"/>
            <a:ext cx="1079500" cy="503237"/>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altLang="zh-CN" sz="1800">
                <a:solidFill>
                  <a:srgbClr val="C00000"/>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180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a:solidFill>
                  <a:srgbClr val="C00000"/>
                </a:solidFill>
                <a:latin typeface="微软雅黑" panose="020B0503020204020204" pitchFamily="34" charset="-122"/>
                <a:ea typeface="微软雅黑" panose="020B0503020204020204" pitchFamily="34" charset="-122"/>
                <a:cs typeface="Consolas" panose="020B0609020204030204" pitchFamily="49" charset="0"/>
              </a:rPr>
              <a:t>ye</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4" name="直接箭头连接符 3"/>
          <p:cNvCxnSpPr>
            <a:stCxn id="2" idx="3"/>
            <a:endCxn id="3" idx="1"/>
          </p:cNvCxnSpPr>
          <p:nvPr/>
        </p:nvCxnSpPr>
        <p:spPr>
          <a:xfrm>
            <a:off x="4175104" y="1535029"/>
            <a:ext cx="3563970"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6"/>
          <p:cNvSpPr txBox="1"/>
          <p:nvPr/>
        </p:nvSpPr>
        <p:spPr>
          <a:xfrm>
            <a:off x="3952860" y="926220"/>
            <a:ext cx="4357718" cy="398780"/>
          </a:xfrm>
          <a:prstGeom prst="rect">
            <a:avLst/>
          </a:prstGeom>
          <a:noFill/>
        </p:spPr>
        <p:txBody>
          <a:bodyPr wrap="square" rtlCol="0">
            <a:spAutoFit/>
          </a:bodyPr>
          <a:lstStyle/>
          <a:p>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mgpath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yi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ye</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TextBox 7"/>
          <p:cNvSpPr txBox="1"/>
          <p:nvPr/>
        </p:nvSpPr>
        <p:spPr>
          <a:xfrm>
            <a:off x="8953520" y="1354848"/>
            <a:ext cx="857256"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出口</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7" name="组合 20"/>
          <p:cNvGrpSpPr/>
          <p:nvPr/>
        </p:nvGrpSpPr>
        <p:grpSpPr>
          <a:xfrm>
            <a:off x="2666976" y="4026572"/>
            <a:ext cx="3500462" cy="798890"/>
            <a:chOff x="1142976" y="3671832"/>
            <a:chExt cx="3500462" cy="798890"/>
          </a:xfrm>
        </p:grpSpPr>
        <p:sp>
          <p:nvSpPr>
            <p:cNvPr id="8" name="Rectangle 5"/>
            <p:cNvSpPr>
              <a:spLocks noChangeArrowheads="1"/>
            </p:cNvSpPr>
            <p:nvPr/>
          </p:nvSpPr>
          <p:spPr bwMode="auto">
            <a:xfrm>
              <a:off x="3563938" y="3671832"/>
              <a:ext cx="1079500" cy="503237"/>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Rectangle 5"/>
            <p:cNvSpPr>
              <a:spLocks noChangeArrowheads="1"/>
            </p:cNvSpPr>
            <p:nvPr/>
          </p:nvSpPr>
          <p:spPr bwMode="auto">
            <a:xfrm>
              <a:off x="1142976" y="3671832"/>
              <a:ext cx="1079500" cy="503237"/>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右箭头 15"/>
            <p:cNvSpPr/>
            <p:nvPr/>
          </p:nvSpPr>
          <p:spPr>
            <a:xfrm>
              <a:off x="2285984" y="3929066"/>
              <a:ext cx="1214446" cy="7143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11" name="TextBox 16"/>
            <p:cNvSpPr txBox="1"/>
            <p:nvPr/>
          </p:nvSpPr>
          <p:spPr>
            <a:xfrm>
              <a:off x="2428860" y="4071942"/>
              <a:ext cx="1071570"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走一步</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12" name="组合 22"/>
          <p:cNvGrpSpPr/>
          <p:nvPr/>
        </p:nvGrpSpPr>
        <p:grpSpPr>
          <a:xfrm>
            <a:off x="3881422" y="1926354"/>
            <a:ext cx="4071966" cy="898845"/>
            <a:chOff x="2357422" y="1571613"/>
            <a:chExt cx="4071966" cy="898845"/>
          </a:xfrm>
        </p:grpSpPr>
        <p:sp>
          <p:nvSpPr>
            <p:cNvPr id="13" name="TextBox 13"/>
            <p:cNvSpPr txBox="1"/>
            <p:nvPr/>
          </p:nvSpPr>
          <p:spPr>
            <a:xfrm>
              <a:off x="3714744" y="2071678"/>
              <a:ext cx="1357322" cy="398780"/>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大问题</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左大括号 13"/>
            <p:cNvSpPr/>
            <p:nvPr/>
          </p:nvSpPr>
          <p:spPr>
            <a:xfrm rot="16200000">
              <a:off x="4179091" y="-250056"/>
              <a:ext cx="428628" cy="407196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Consolas" panose="020B0609020204030204" pitchFamily="49" charset="0"/>
                <a:cs typeface="Consolas" panose="020B0609020204030204" pitchFamily="49" charset="0"/>
              </a:endParaRPr>
            </a:p>
          </p:txBody>
        </p:sp>
      </p:grpSp>
      <p:grpSp>
        <p:nvGrpSpPr>
          <p:cNvPr id="15" name="组合 23"/>
          <p:cNvGrpSpPr/>
          <p:nvPr/>
        </p:nvGrpSpPr>
        <p:grpSpPr>
          <a:xfrm>
            <a:off x="5595934" y="3569427"/>
            <a:ext cx="4286280" cy="960383"/>
            <a:chOff x="4071934" y="3214686"/>
            <a:chExt cx="4286280" cy="960383"/>
          </a:xfrm>
        </p:grpSpPr>
        <p:sp>
          <p:nvSpPr>
            <p:cNvPr id="16" name="Rectangle 5"/>
            <p:cNvSpPr>
              <a:spLocks noChangeArrowheads="1"/>
            </p:cNvSpPr>
            <p:nvPr/>
          </p:nvSpPr>
          <p:spPr bwMode="auto">
            <a:xfrm>
              <a:off x="6215074" y="3671832"/>
              <a:ext cx="1079500" cy="503237"/>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rgbClr val="FC9A48"/>
              </a:solidFill>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altLang="zh-CN" sz="1800">
                  <a:solidFill>
                    <a:srgbClr val="C00000"/>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180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a:solidFill>
                    <a:srgbClr val="C00000"/>
                  </a:solidFill>
                  <a:latin typeface="微软雅黑" panose="020B0503020204020204" pitchFamily="34" charset="-122"/>
                  <a:ea typeface="微软雅黑" panose="020B0503020204020204" pitchFamily="34" charset="-122"/>
                  <a:cs typeface="Consolas" panose="020B0609020204030204" pitchFamily="49" charset="0"/>
                </a:rPr>
                <a:t>ye</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cxnSp>
          <p:nvCxnSpPr>
            <p:cNvPr id="17" name="直接箭头连接符 16"/>
            <p:cNvCxnSpPr>
              <a:stCxn id="8" idx="3"/>
              <a:endCxn id="16" idx="1"/>
            </p:cNvCxnSpPr>
            <p:nvPr/>
          </p:nvCxnSpPr>
          <p:spPr>
            <a:xfrm>
              <a:off x="4643438" y="3923069"/>
              <a:ext cx="1571625"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1"/>
            <p:cNvSpPr txBox="1"/>
            <p:nvPr/>
          </p:nvSpPr>
          <p:spPr>
            <a:xfrm>
              <a:off x="4071934" y="3214686"/>
              <a:ext cx="3929090" cy="398780"/>
            </a:xfrm>
            <a:prstGeom prst="rect">
              <a:avLst/>
            </a:prstGeom>
            <a:noFill/>
          </p:spPr>
          <p:txBody>
            <a:bodyPr wrap="square" rtlCol="0">
              <a:spAutoFit/>
            </a:bodyPr>
            <a:lstStyle/>
            <a:p>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mgpath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ye</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9" name="TextBox 12"/>
            <p:cNvSpPr txBox="1"/>
            <p:nvPr/>
          </p:nvSpPr>
          <p:spPr>
            <a:xfrm>
              <a:off x="7500958" y="3714752"/>
              <a:ext cx="857256"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出口</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grpSp>
        <p:nvGrpSpPr>
          <p:cNvPr id="20" name="组合 24"/>
          <p:cNvGrpSpPr/>
          <p:nvPr/>
        </p:nvGrpSpPr>
        <p:grpSpPr>
          <a:xfrm>
            <a:off x="5738810" y="4712436"/>
            <a:ext cx="2643206" cy="898845"/>
            <a:chOff x="4214810" y="4357695"/>
            <a:chExt cx="2643206" cy="898845"/>
          </a:xfrm>
        </p:grpSpPr>
        <p:sp>
          <p:nvSpPr>
            <p:cNvPr id="21" name="TextBox 18"/>
            <p:cNvSpPr txBox="1"/>
            <p:nvPr/>
          </p:nvSpPr>
          <p:spPr>
            <a:xfrm>
              <a:off x="4857752" y="4857760"/>
              <a:ext cx="1357322" cy="398780"/>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小问题</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左大括号 21"/>
            <p:cNvSpPr/>
            <p:nvPr/>
          </p:nvSpPr>
          <p:spPr>
            <a:xfrm rot="16200000">
              <a:off x="5322099" y="3250406"/>
              <a:ext cx="428628" cy="264320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grpSp>
      <p:sp>
        <p:nvSpPr>
          <p:cNvPr id="23" name="下箭头 25"/>
          <p:cNvSpPr/>
          <p:nvPr/>
        </p:nvSpPr>
        <p:spPr>
          <a:xfrm>
            <a:off x="5738810" y="2926484"/>
            <a:ext cx="214314" cy="50006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latin typeface="Consolas" panose="020B0609020204030204" pitchFamily="49" charset="0"/>
              <a:cs typeface="Consolas" panose="020B0609020204030204" pitchFamily="49" charset="0"/>
            </a:endParaRPr>
          </a:p>
        </p:txBody>
      </p:sp>
      <p:sp>
        <p:nvSpPr>
          <p:cNvPr id="24" name="TextBox 26"/>
          <p:cNvSpPr txBox="1"/>
          <p:nvPr/>
        </p:nvSpPr>
        <p:spPr>
          <a:xfrm>
            <a:off x="2309786" y="1354848"/>
            <a:ext cx="857256"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入口</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5" name="TextBox 27"/>
          <p:cNvSpPr txBox="1"/>
          <p:nvPr/>
        </p:nvSpPr>
        <p:spPr>
          <a:xfrm>
            <a:off x="4167174" y="5855443"/>
            <a:ext cx="4651400" cy="584835"/>
          </a:xfrm>
          <a:prstGeom prst="rect">
            <a:avLst/>
          </a:prstGeom>
        </p:spPr>
        <p:style>
          <a:lnRef idx="3">
            <a:schemeClr val="lt1"/>
          </a:lnRef>
          <a:fillRef idx="1">
            <a:schemeClr val="dk1"/>
          </a:fillRef>
          <a:effectRef idx="1">
            <a:schemeClr val="dk1"/>
          </a:effectRef>
          <a:fontRef idx="minor">
            <a:schemeClr val="lt1"/>
          </a:fontRef>
        </p:style>
        <p:txBody>
          <a:bodyPr wrap="square" tIns="108000" bIns="108000" rtlCol="0">
            <a:spAutoFit/>
          </a:bodyPr>
          <a:lstStyle/>
          <a:p>
            <a:pPr algn="ct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大问题 </a:t>
            </a:r>
            <a:r>
              <a:rPr lang="zh-CN" altLang="en-US" sz="2400" dirty="0">
                <a:solidFill>
                  <a:srgbClr val="336600"/>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走一步 </a:t>
            </a:r>
            <a:r>
              <a:rPr lang="en-US" altLang="zh-CN" sz="2400" dirty="0">
                <a:latin typeface="微软雅黑" panose="020B0503020204020204" pitchFamily="34" charset="-122"/>
                <a:ea typeface="微软雅黑" panose="020B0503020204020204" pitchFamily="34" charset="-122"/>
                <a:cs typeface="Consolas" panose="020B0609020204030204" pitchFamily="49" charset="0"/>
              </a:rPr>
              <a:t>+ </a:t>
            </a:r>
            <a:r>
              <a:rPr lang="zh-CN" altLang="en-US" sz="2400" dirty="0">
                <a:latin typeface="微软雅黑" panose="020B0503020204020204" pitchFamily="34" charset="-122"/>
                <a:ea typeface="微软雅黑" panose="020B0503020204020204" pitchFamily="34" charset="-122"/>
                <a:cs typeface="Consolas" panose="020B0609020204030204" pitchFamily="49" charset="0"/>
              </a:rPr>
              <a:t>小问题</a:t>
            </a:r>
            <a:endParaRPr lang="zh-CN" altLang="en-US" sz="2400" dirty="0">
              <a:latin typeface="微软雅黑" panose="020B0503020204020204" pitchFamily="34" charset="-122"/>
              <a:ea typeface="微软雅黑" panose="020B0503020204020204" pitchFamily="34" charset="-122"/>
              <a:cs typeface="Consolas" panose="020B0609020204030204" pitchFamily="49" charset="0"/>
            </a:endParaRPr>
          </a:p>
        </p:txBody>
      </p:sp>
      <p:sp>
        <p:nvSpPr>
          <p:cNvPr id="26" name="TextBox 28"/>
          <p:cNvSpPr txBox="1"/>
          <p:nvPr/>
        </p:nvSpPr>
        <p:spPr>
          <a:xfrm>
            <a:off x="1809720" y="4098010"/>
            <a:ext cx="857256" cy="398780"/>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入口</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666844" y="1361672"/>
            <a:ext cx="8786874" cy="3447415"/>
          </a:xfrm>
          <a:prstGeom prst="rect">
            <a:avLst/>
          </a:prstGeom>
          <a:solidFill>
            <a:schemeClr val="bg1"/>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lIns="144000" tIns="108000" rIns="144000" bIns="108000">
            <a:spAutoFit/>
          </a:bodyPr>
          <a:lstStyle/>
          <a:p>
            <a:pPr algn="l">
              <a:lnSpc>
                <a:spcPts val="2800"/>
              </a:lnSpc>
            </a:pP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mgpath</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yi</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ye</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path)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添加到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输出</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中的迷宫路径</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ye)</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mgpath</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yi</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ye</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path)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Symbol" panose="05050102010706020507" pitchFamily="18" charset="2"/>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对于</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四周的每一个相邻方块</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将</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添加到</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中</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置</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mg[xi][</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20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mgpath</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0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0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FF0000"/>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ye</a:t>
            </a:r>
            <a:r>
              <a:rPr lang="zh-CN" altLang="en-US"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path);</a:t>
            </a:r>
            <a:endPar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回退一步并置</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mg[xi][</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8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若</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不为出口且可走</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Box 4"/>
          <p:cNvSpPr txBox="1"/>
          <p:nvPr/>
        </p:nvSpPr>
        <p:spPr>
          <a:xfrm>
            <a:off x="1881158" y="858198"/>
            <a:ext cx="6715172" cy="460375"/>
          </a:xfrm>
          <a:prstGeom prst="rect">
            <a:avLst/>
          </a:prstGeom>
          <a:noFill/>
        </p:spPr>
        <p:txBody>
          <a:bodyPr wrap="square" rtlCol="0">
            <a:spAutoFit/>
          </a:bodyPr>
          <a:lstStyle/>
          <a:p>
            <a:pPr algn="l"/>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求解迷宫问题的递归模型：</a:t>
            </a:r>
            <a:endPar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8"/>
          <p:cNvGrpSpPr/>
          <p:nvPr/>
        </p:nvGrpSpPr>
        <p:grpSpPr>
          <a:xfrm>
            <a:off x="4964962" y="4837661"/>
            <a:ext cx="3631368" cy="1758639"/>
            <a:chOff x="2714612" y="3500438"/>
            <a:chExt cx="3631368" cy="1758639"/>
          </a:xfrm>
        </p:grpSpPr>
        <p:cxnSp>
          <p:nvCxnSpPr>
            <p:cNvPr id="5" name="直接箭头连接符 4"/>
            <p:cNvCxnSpPr/>
            <p:nvPr/>
          </p:nvCxnSpPr>
          <p:spPr>
            <a:xfrm rot="16200000" flipV="1">
              <a:off x="3464711" y="3964785"/>
              <a:ext cx="928694" cy="0"/>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6" name="TextBox 7"/>
            <p:cNvSpPr txBox="1"/>
            <p:nvPr/>
          </p:nvSpPr>
          <p:spPr>
            <a:xfrm>
              <a:off x="2714612" y="4429132"/>
              <a:ext cx="3631368" cy="829945"/>
            </a:xfrm>
            <a:prstGeom prst="rect">
              <a:avLst/>
            </a:prstGeom>
            <a:noFill/>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在一个“小问题”执行完后回退找</a:t>
              </a:r>
              <a:r>
                <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所有解</a:t>
              </a:r>
              <a:endParaRPr lang="zh-CN" altLang="en-US" sz="24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2238348" y="1014357"/>
            <a:ext cx="7143800" cy="911860"/>
          </a:xfrm>
          <a:prstGeom prst="rect">
            <a:avLst/>
          </a:prstGeom>
          <a:noFill/>
          <a:ln w="9525">
            <a:noFill/>
            <a:miter lim="800000"/>
          </a:ln>
          <a:effectLst/>
        </p:spPr>
        <p:txBody>
          <a:bodyPr wrap="square">
            <a:spAutoFit/>
          </a:bodyPr>
          <a:lstStyle/>
          <a:p>
            <a:pPr algn="l">
              <a:lnSpc>
                <a:spcPts val="3200"/>
              </a:lnSpc>
              <a:spcBef>
                <a:spcPts val="0"/>
              </a:spcBef>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迷宫路径用顺序表存储，它的元素由方块构成的。</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3200"/>
              </a:lnSpc>
              <a:spcBef>
                <a:spcPts val="0"/>
              </a:spcBef>
            </a:pP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其</a:t>
            </a:r>
            <a:r>
              <a:rPr lang="en-US" altLang="zh-CN" sz="24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PathType</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类型定义如下：</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4"/>
          <p:cNvSpPr txBox="1">
            <a:spLocks noChangeArrowheads="1"/>
          </p:cNvSpPr>
          <p:nvPr/>
        </p:nvSpPr>
        <p:spPr bwMode="auto">
          <a:xfrm>
            <a:off x="2351585" y="2340056"/>
            <a:ext cx="6048375" cy="3056890"/>
          </a:xfrm>
          <a:prstGeom prst="rect">
            <a:avLst/>
          </a:prstGeom>
          <a:solidFill>
            <a:schemeClr val="accent6">
              <a:lumMod val="20000"/>
              <a:lumOff val="80000"/>
            </a:schemeClr>
          </a:solidFill>
          <a:ln>
            <a:solidFill>
              <a:srgbClr val="FC9A48"/>
            </a:solidFill>
          </a:ln>
          <a:scene3d>
            <a:camera prst="perspectiveRight"/>
            <a:lightRig rig="threePt" dir="t"/>
          </a:scene3d>
        </p:spPr>
        <p:style>
          <a:lnRef idx="1">
            <a:schemeClr val="accent3"/>
          </a:lnRef>
          <a:fillRef idx="2">
            <a:schemeClr val="accent3"/>
          </a:fillRef>
          <a:effectRef idx="1">
            <a:schemeClr val="accent3"/>
          </a:effectRef>
          <a:fontRef idx="minor">
            <a:schemeClr val="dk1"/>
          </a:fontRef>
        </p:style>
        <p:txBody>
          <a:bodyPr lIns="180000" tIns="144000" bIns="144000">
            <a:spAutoFit/>
          </a:bodyPr>
          <a:lstStyle/>
          <a:p>
            <a:pPr algn="l"/>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当前方块的行号   </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j;</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当前方块的列号</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Box</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typedef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struct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Box</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data[</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MaxSize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int length;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路径长度</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PathType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定义路径类型</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23584" y="2340056"/>
            <a:ext cx="3933056" cy="45179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4268417" y="1403018"/>
            <a:ext cx="5355975" cy="3700232"/>
            <a:chOff x="2928926" y="2814576"/>
            <a:chExt cx="3357586" cy="3140791"/>
          </a:xfrm>
        </p:grpSpPr>
        <p:sp>
          <p:nvSpPr>
            <p:cNvPr id="3" name="TextBox 4"/>
            <p:cNvSpPr txBox="1"/>
            <p:nvPr/>
          </p:nvSpPr>
          <p:spPr>
            <a:xfrm>
              <a:off x="2928926" y="2814576"/>
              <a:ext cx="1071570" cy="390771"/>
            </a:xfrm>
            <a:prstGeom prst="rect">
              <a:avLst/>
            </a:prstGeom>
            <a:noFill/>
          </p:spPr>
          <p:txBody>
            <a:bodyPr wrap="square" rtlCol="0">
              <a:spAutoFit/>
            </a:bodyPr>
            <a:lstStyle/>
            <a:p>
              <a:pPr algn="l"/>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0   1</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下箭头 5"/>
            <p:cNvSpPr/>
            <p:nvPr/>
          </p:nvSpPr>
          <p:spPr bwMode="auto">
            <a:xfrm>
              <a:off x="3298642" y="3303347"/>
              <a:ext cx="214314" cy="500066"/>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l">
                <a:lnSpc>
                  <a:spcPct val="100000"/>
                </a:lnSpc>
                <a:spcBef>
                  <a:spcPct val="0"/>
                </a:spcBef>
              </a:pPr>
              <a:endParaRPr kumimoji="0" lang="zh-CN" altLang="en-US">
                <a:solidFill>
                  <a:srgbClr val="0033CC"/>
                </a:solidFill>
                <a:latin typeface="Times New Roman" panose="02020603050405020304" pitchFamily="18" charset="0"/>
                <a:ea typeface="楷体_GB2312" pitchFamily="49" charset="-122"/>
              </a:endParaRPr>
            </a:p>
          </p:txBody>
        </p:sp>
        <p:sp>
          <p:nvSpPr>
            <p:cNvPr id="5" name="TextBox 6"/>
            <p:cNvSpPr txBox="1"/>
            <p:nvPr/>
          </p:nvSpPr>
          <p:spPr>
            <a:xfrm>
              <a:off x="3214678" y="3874851"/>
              <a:ext cx="1214446" cy="2080516"/>
            </a:xfrm>
            <a:prstGeom prst="rect">
              <a:avLst/>
            </a:prstGeom>
            <a:noFill/>
          </p:spPr>
          <p:txBody>
            <a:bodyPr wrap="square" rtlCol="0">
              <a:spAutoFit/>
            </a:bodyPr>
            <a:lstStyle/>
            <a:p>
              <a:pPr algn="l">
                <a:lnSpc>
                  <a:spcPts val="2300"/>
                </a:lnSpc>
              </a:pPr>
              <a:r>
                <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a:t>
              </a:r>
              <a:endPar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a:t>
              </a:r>
              <a:endPar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100</a:t>
              </a:r>
              <a:endPar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101</a:t>
              </a:r>
              <a:endPar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111</a:t>
              </a:r>
              <a:endPar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ts val="2300"/>
                </a:lnSpc>
              </a:pPr>
              <a:r>
                <a:rPr lang="en-US" altLang="zh-CN"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400" b="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6" name="右弧形箭头 7"/>
            <p:cNvSpPr/>
            <p:nvPr/>
          </p:nvSpPr>
          <p:spPr bwMode="auto">
            <a:xfrm>
              <a:off x="4000496" y="3446223"/>
              <a:ext cx="357190" cy="857256"/>
            </a:xfrm>
            <a:prstGeom prst="curvedLef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algn="l">
                <a:lnSpc>
                  <a:spcPct val="100000"/>
                </a:lnSpc>
                <a:spcBef>
                  <a:spcPct val="0"/>
                </a:spcBef>
              </a:pPr>
              <a:endParaRPr kumimoji="0" lang="zh-CN" altLang="en-US">
                <a:solidFill>
                  <a:srgbClr val="0033CC"/>
                </a:solidFill>
                <a:latin typeface="Times New Roman" panose="02020603050405020304" pitchFamily="18" charset="0"/>
                <a:ea typeface="楷体_GB2312" pitchFamily="49" charset="-122"/>
              </a:endParaRPr>
            </a:p>
          </p:txBody>
        </p:sp>
        <p:sp>
          <p:nvSpPr>
            <p:cNvPr id="7" name="TextBox 8"/>
            <p:cNvSpPr txBox="1"/>
            <p:nvPr/>
          </p:nvSpPr>
          <p:spPr>
            <a:xfrm>
              <a:off x="4429124" y="3660537"/>
              <a:ext cx="1857388" cy="390771"/>
            </a:xfrm>
            <a:prstGeom prst="rect">
              <a:avLst/>
            </a:prstGeom>
            <a:noFill/>
          </p:spPr>
          <p:txBody>
            <a:bodyPr wrap="square" rtlCol="0">
              <a:spAutoFit/>
            </a:bodyPr>
            <a:lstStyle/>
            <a:p>
              <a:pPr algn="l"/>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从有限到无限</a:t>
              </a:r>
              <a:endPar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 name="TextBox 9"/>
          <p:cNvSpPr txBox="1"/>
          <p:nvPr/>
        </p:nvSpPr>
        <p:spPr>
          <a:xfrm>
            <a:off x="551384" y="916940"/>
            <a:ext cx="3240360" cy="521970"/>
          </a:xfrm>
          <a:prstGeom prst="rect">
            <a:avLst/>
          </a:prstGeom>
          <a:noFill/>
        </p:spPr>
        <p:txBody>
          <a:bodyPr wrap="square" rtlCol="0">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实例</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：二进制数</a:t>
            </a:r>
            <a:endPar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35552" y="3096344"/>
            <a:ext cx="3861048" cy="3861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738282" y="836712"/>
            <a:ext cx="8143932" cy="5048250"/>
          </a:xfrm>
          <a:prstGeom prst="rect">
            <a:avLst/>
          </a:prstGeom>
          <a:solidFill>
            <a:schemeClr val="accent6">
              <a:lumMod val="20000"/>
              <a:lumOff val="80000"/>
            </a:schemeClr>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tIns="216000" bIns="216000">
            <a:spAutoFit/>
          </a:bodyPr>
          <a:lstStyle/>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a:t>
            </a:r>
            <a:r>
              <a:rPr lang="en-US" altLang="zh-CN" sz="2000" dirty="0" err="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Consolas" panose="020B0609020204030204" pitchFamily="49" charset="0"/>
              </a:rPr>
              <a:t>mgpath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xi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ye</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PathType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path)</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求解路径为</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ye)</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di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if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xi==</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xe</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&amp;&amp; </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==ye</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path.data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path.length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xi;</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path.data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path.length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].j =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path.length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迷宫路径</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如下</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++count);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for (k=0;k&lt;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path.length;k</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printf</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("\t(%d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%d)"</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path.data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path.data</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[k].j);</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((k+1)%5==0)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每输出每</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5</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个方块后换一行</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printf("\n");</a:t>
            </a:r>
            <a:endPar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printf("\n");</a:t>
            </a:r>
            <a:endPar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7"/>
          <p:cNvGrpSpPr/>
          <p:nvPr/>
        </p:nvGrpSpPr>
        <p:grpSpPr>
          <a:xfrm>
            <a:off x="2410294" y="2276872"/>
            <a:ext cx="7358114" cy="4575401"/>
            <a:chOff x="1000100" y="1857364"/>
            <a:chExt cx="6532203" cy="4304236"/>
          </a:xfrm>
        </p:grpSpPr>
        <p:sp>
          <p:nvSpPr>
            <p:cNvPr id="4" name="矩形 3"/>
            <p:cNvSpPr/>
            <p:nvPr/>
          </p:nvSpPr>
          <p:spPr>
            <a:xfrm>
              <a:off x="1000100" y="1857364"/>
              <a:ext cx="6532203" cy="3114754"/>
            </a:xfrm>
            <a:prstGeom prst="rect">
              <a:avLst/>
            </a:prstGeom>
            <a:solidFill>
              <a:schemeClr val="accent1">
                <a:alpha val="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连接符 4"/>
            <p:cNvCxnSpPr>
              <a:stCxn id="4" idx="2"/>
            </p:cNvCxnSpPr>
            <p:nvPr/>
          </p:nvCxnSpPr>
          <p:spPr>
            <a:xfrm rot="5400000">
              <a:off x="3837574" y="5400746"/>
              <a:ext cx="85725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6"/>
            <p:cNvSpPr txBox="1"/>
            <p:nvPr/>
          </p:nvSpPr>
          <p:spPr>
            <a:xfrm>
              <a:off x="2649006" y="5786454"/>
              <a:ext cx="3921800" cy="375146"/>
            </a:xfrm>
            <a:prstGeom prst="rect">
              <a:avLst/>
            </a:prstGeom>
            <a:noFill/>
          </p:spPr>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找到了出口，输出路径（递归出口）</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4" end="14"/>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703388" y="1042218"/>
            <a:ext cx="8536017" cy="4975860"/>
          </a:xfrm>
          <a:prstGeom prst="rect">
            <a:avLst/>
          </a:prstGeom>
          <a:solidFill>
            <a:schemeClr val="accent6">
              <a:lumMod val="20000"/>
              <a:lumOff val="80000"/>
            </a:schemeClr>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tIns="180000" bIns="180000">
            <a:spAutoFit/>
          </a:bodyPr>
          <a:lstStyle/>
          <a:p>
            <a:pPr algn="l"/>
            <a:r>
              <a:rPr lang="zh-CN" altLang="pt-BR"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else	</a:t>
            </a:r>
            <a:r>
              <a:rPr lang="pt-BR"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pt-BR"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//(xi</a:t>
            </a:r>
            <a:r>
              <a:rPr lang="zh-CN" altLang="pt-BR"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yi)</a:t>
            </a:r>
            <a:r>
              <a:rPr lang="zh-CN" altLang="pt-BR"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不是出口</a:t>
            </a:r>
            <a:endParaRPr lang="zh-CN" altLang="pt-BR"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pt-BR"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zh-CN" altLang="pt-BR"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if (mg[xi][yi]==0)</a:t>
            </a:r>
            <a:r>
              <a:rPr lang="pt-BR"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pt-BR"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//(xi</a:t>
            </a:r>
            <a:r>
              <a:rPr lang="zh-CN" altLang="pt-BR"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yi)</a:t>
            </a:r>
            <a:r>
              <a:rPr lang="zh-CN" altLang="pt-BR"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是一个可走方块</a:t>
            </a:r>
            <a:endParaRPr lang="zh-CN" altLang="pt-BR"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di=0;</a:t>
            </a:r>
            <a:endPar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while (di&lt;4)      </a:t>
            </a:r>
            <a:r>
              <a:rPr lang="pt-BR"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对于</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四周的每一个相邻方位</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di</a:t>
            </a:r>
            <a:endParaRPr lang="pt-BR"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pt-BR"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switch(di)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找方位</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di</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对应的方块</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i="1"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j</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case 0:i=xi-1; j=</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break;</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case 1:i=xi;   j=yi+1; break;</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case 2:i=xi+1; j=</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break;</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case 3:i=xi;   j=yi-1; break;</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20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path.data</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path.length</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i</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 xi;</a:t>
            </a:r>
            <a:endPar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path.data</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path.length</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].j = </a:t>
            </a:r>
            <a:r>
              <a:rPr lang="en-US" altLang="zh-CN" sz="20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006600"/>
                </a:solidFill>
                <a:latin typeface="微软雅黑" panose="020B0503020204020204" pitchFamily="34" charset="-122"/>
                <a:ea typeface="微软雅黑" panose="020B0503020204020204" pitchFamily="34" charset="-122"/>
                <a:cs typeface="Consolas" panose="020B0609020204030204" pitchFamily="49" charset="0"/>
              </a:rPr>
              <a:t>path.length</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路径长度增</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20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66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mg[xi][</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避免来回重复找路径</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95472" y="1124744"/>
            <a:ext cx="7893074" cy="3980180"/>
          </a:xfrm>
          <a:prstGeom prst="rect">
            <a:avLst/>
          </a:prstGeom>
          <a:solidFill>
            <a:schemeClr val="accent6">
              <a:lumMod val="20000"/>
              <a:lumOff val="80000"/>
            </a:schemeClr>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lIns="144000" tIns="144000" rIns="144000" bIns="144000">
            <a:spAutoFit/>
          </a:bodyPr>
          <a:lstStyle/>
          <a:p>
            <a:pPr algn="l">
              <a:lnSpc>
                <a:spcPct val="150000"/>
              </a:lnSpc>
            </a:pPr>
            <a:r>
              <a:rPr lang="en-US" altLang="zh-CN" sz="2000" dirty="0">
                <a:solidFill>
                  <a:srgbClr val="FF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mgpath</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i</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j</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xe</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ye</a:t>
            </a:r>
            <a:r>
              <a:rPr lang="zh-CN" altLang="en-US"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path);</a:t>
            </a:r>
            <a:endParaRPr lang="en-US" altLang="zh-CN" sz="20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sym typeface="Wingdings" panose="05000000000000000000"/>
              </a:rPr>
              <a:t> </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path.length</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回退一个方块</a:t>
            </a:r>
            <a:endPar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mg[xi][</a:t>
            </a:r>
            <a:r>
              <a:rPr lang="en-US" altLang="zh-CN" sz="20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恢复</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(xi</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2000" dirty="0" err="1">
                <a:solidFill>
                  <a:srgbClr val="FC9A48"/>
                </a:solidFill>
                <a:latin typeface="微软雅黑" panose="020B0503020204020204" pitchFamily="34" charset="-122"/>
                <a:ea typeface="微软雅黑" panose="020B0503020204020204" pitchFamily="34" charset="-122"/>
                <a:cs typeface="Consolas" panose="020B0609020204030204" pitchFamily="49" charset="0"/>
              </a:rPr>
              <a:t>yi</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为可走</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di++;</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//-while </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00FF"/>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pt-BR"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 if (mg[xi][yi]==0)</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    </a:t>
            </a:r>
            <a:r>
              <a:rPr lang="en-US" altLang="zh-CN" sz="2000" dirty="0">
                <a:solidFill>
                  <a:srgbClr val="00B0F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递归体</a:t>
            </a:r>
            <a:endParaRPr lang="en-US" altLang="zh-CN" sz="20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3"/>
          <p:cNvSpPr txBox="1">
            <a:spLocks noChangeArrowheads="1"/>
          </p:cNvSpPr>
          <p:nvPr/>
        </p:nvSpPr>
        <p:spPr bwMode="auto">
          <a:xfrm>
            <a:off x="767409" y="5148100"/>
            <a:ext cx="11233248" cy="911860"/>
          </a:xfrm>
          <a:prstGeom prst="rect">
            <a:avLst/>
          </a:prstGeom>
          <a:noFill/>
          <a:ln w="9525">
            <a:noFill/>
            <a:miter lim="800000"/>
          </a:ln>
          <a:effectLst/>
        </p:spPr>
        <p:txBody>
          <a:bodyPr wrap="square">
            <a:spAutoFit/>
          </a:bodyPr>
          <a:lstStyle/>
          <a:p>
            <a:pPr algn="l">
              <a:lnSpc>
                <a:spcPts val="32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本算法输出</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所有的迷宫路径</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，可以通过进一步比较找出最短路径（可能存在多条最短路径）。</a:t>
            </a:r>
            <a:endPar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0"/>
          <p:cNvSpPr>
            <a:spLocks noChangeArrowheads="1"/>
          </p:cNvSpPr>
          <p:nvPr/>
        </p:nvSpPr>
        <p:spPr bwMode="auto">
          <a:xfrm>
            <a:off x="2346083" y="1544274"/>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 name="Rectangle 61"/>
          <p:cNvSpPr>
            <a:spLocks noChangeArrowheads="1"/>
          </p:cNvSpPr>
          <p:nvPr/>
        </p:nvSpPr>
        <p:spPr bwMode="auto">
          <a:xfrm>
            <a:off x="2706446" y="1544274"/>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 name="Rectangle 62"/>
          <p:cNvSpPr>
            <a:spLocks noChangeArrowheads="1"/>
          </p:cNvSpPr>
          <p:nvPr/>
        </p:nvSpPr>
        <p:spPr bwMode="auto">
          <a:xfrm>
            <a:off x="3066808" y="1544274"/>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5" name="Rectangle 63"/>
          <p:cNvSpPr>
            <a:spLocks noChangeArrowheads="1"/>
          </p:cNvSpPr>
          <p:nvPr/>
        </p:nvSpPr>
        <p:spPr bwMode="auto">
          <a:xfrm>
            <a:off x="3427171" y="1544274"/>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6" name="Rectangle 64"/>
          <p:cNvSpPr>
            <a:spLocks noChangeArrowheads="1"/>
          </p:cNvSpPr>
          <p:nvPr/>
        </p:nvSpPr>
        <p:spPr bwMode="auto">
          <a:xfrm>
            <a:off x="3785946" y="1544274"/>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7" name="Rectangle 65"/>
          <p:cNvSpPr>
            <a:spLocks noChangeArrowheads="1"/>
          </p:cNvSpPr>
          <p:nvPr/>
        </p:nvSpPr>
        <p:spPr bwMode="auto">
          <a:xfrm>
            <a:off x="4146308" y="1544274"/>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8" name="Text Box 66"/>
          <p:cNvSpPr txBox="1">
            <a:spLocks noChangeArrowheads="1"/>
          </p:cNvSpPr>
          <p:nvPr/>
        </p:nvSpPr>
        <p:spPr bwMode="auto">
          <a:xfrm>
            <a:off x="2417521" y="1183912"/>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9" name="Text Box 67"/>
          <p:cNvSpPr txBox="1">
            <a:spLocks noChangeArrowheads="1"/>
          </p:cNvSpPr>
          <p:nvPr/>
        </p:nvSpPr>
        <p:spPr bwMode="auto">
          <a:xfrm>
            <a:off x="2776296" y="1183912"/>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0" name="Text Box 68"/>
          <p:cNvSpPr txBox="1">
            <a:spLocks noChangeArrowheads="1"/>
          </p:cNvSpPr>
          <p:nvPr/>
        </p:nvSpPr>
        <p:spPr bwMode="auto">
          <a:xfrm>
            <a:off x="3136659" y="1183912"/>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1" name="Text Box 69"/>
          <p:cNvSpPr txBox="1">
            <a:spLocks noChangeArrowheads="1"/>
          </p:cNvSpPr>
          <p:nvPr/>
        </p:nvSpPr>
        <p:spPr bwMode="auto">
          <a:xfrm>
            <a:off x="3535121" y="1183912"/>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2" name="Text Box 70"/>
          <p:cNvSpPr txBox="1">
            <a:spLocks noChangeArrowheads="1"/>
          </p:cNvSpPr>
          <p:nvPr/>
        </p:nvSpPr>
        <p:spPr bwMode="auto">
          <a:xfrm>
            <a:off x="3893896" y="1183912"/>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3" name="Text Box 71"/>
          <p:cNvSpPr txBox="1">
            <a:spLocks noChangeArrowheads="1"/>
          </p:cNvSpPr>
          <p:nvPr/>
        </p:nvSpPr>
        <p:spPr bwMode="auto">
          <a:xfrm>
            <a:off x="4254259" y="1183912"/>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4" name="Text Box 72"/>
          <p:cNvSpPr txBox="1">
            <a:spLocks noChangeArrowheads="1"/>
          </p:cNvSpPr>
          <p:nvPr/>
        </p:nvSpPr>
        <p:spPr bwMode="auto">
          <a:xfrm>
            <a:off x="1841258" y="1568087"/>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 name="Rectangle 73"/>
          <p:cNvSpPr>
            <a:spLocks noChangeArrowheads="1"/>
          </p:cNvSpPr>
          <p:nvPr/>
        </p:nvSpPr>
        <p:spPr bwMode="auto">
          <a:xfrm>
            <a:off x="2346083" y="1904637"/>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6" name="Rectangle 74"/>
          <p:cNvSpPr>
            <a:spLocks noChangeArrowheads="1"/>
          </p:cNvSpPr>
          <p:nvPr/>
        </p:nvSpPr>
        <p:spPr bwMode="auto">
          <a:xfrm>
            <a:off x="2706446" y="1904637"/>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pPr algn="ctr"/>
            <a:r>
              <a:rPr lang="zh-CN" altLang="en-US">
                <a:latin typeface="微软雅黑" panose="020B0503020204020204" pitchFamily="34" charset="-122"/>
                <a:ea typeface="微软雅黑" panose="020B0503020204020204" pitchFamily="34" charset="-122"/>
                <a:sym typeface="Wingdings" panose="05000000000000000000"/>
              </a:rPr>
              <a:t></a:t>
            </a:r>
            <a:endParaRPr lang="zh-CN" altLang="en-US">
              <a:latin typeface="微软雅黑" panose="020B0503020204020204" pitchFamily="34" charset="-122"/>
              <a:ea typeface="微软雅黑" panose="020B0503020204020204" pitchFamily="34" charset="-122"/>
              <a:sym typeface="Wingdings" panose="05000000000000000000"/>
            </a:endParaRPr>
          </a:p>
        </p:txBody>
      </p:sp>
      <p:sp>
        <p:nvSpPr>
          <p:cNvPr id="17" name="Rectangle 75"/>
          <p:cNvSpPr>
            <a:spLocks noChangeArrowheads="1"/>
          </p:cNvSpPr>
          <p:nvPr/>
        </p:nvSpPr>
        <p:spPr bwMode="auto">
          <a:xfrm>
            <a:off x="3066808" y="1904637"/>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18" name="Rectangle 76"/>
          <p:cNvSpPr>
            <a:spLocks noChangeArrowheads="1"/>
          </p:cNvSpPr>
          <p:nvPr/>
        </p:nvSpPr>
        <p:spPr bwMode="auto">
          <a:xfrm>
            <a:off x="3427171" y="1904637"/>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19" name="Rectangle 77"/>
          <p:cNvSpPr>
            <a:spLocks noChangeArrowheads="1"/>
          </p:cNvSpPr>
          <p:nvPr/>
        </p:nvSpPr>
        <p:spPr bwMode="auto">
          <a:xfrm>
            <a:off x="3785946" y="1904637"/>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20" name="Rectangle 78"/>
          <p:cNvSpPr>
            <a:spLocks noChangeArrowheads="1"/>
          </p:cNvSpPr>
          <p:nvPr/>
        </p:nvSpPr>
        <p:spPr bwMode="auto">
          <a:xfrm>
            <a:off x="4146308" y="1904637"/>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21" name="Text Box 79"/>
          <p:cNvSpPr txBox="1">
            <a:spLocks noChangeArrowheads="1"/>
          </p:cNvSpPr>
          <p:nvPr/>
        </p:nvSpPr>
        <p:spPr bwMode="auto">
          <a:xfrm>
            <a:off x="1841258" y="1928450"/>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2" name="Rectangle 80"/>
          <p:cNvSpPr>
            <a:spLocks noChangeArrowheads="1"/>
          </p:cNvSpPr>
          <p:nvPr/>
        </p:nvSpPr>
        <p:spPr bwMode="auto">
          <a:xfrm>
            <a:off x="2346083" y="2264999"/>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23" name="Rectangle 81"/>
          <p:cNvSpPr>
            <a:spLocks noChangeArrowheads="1"/>
          </p:cNvSpPr>
          <p:nvPr/>
        </p:nvSpPr>
        <p:spPr bwMode="auto">
          <a:xfrm>
            <a:off x="2706446" y="2264999"/>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24" name="Rectangle 82"/>
          <p:cNvSpPr>
            <a:spLocks noChangeArrowheads="1"/>
          </p:cNvSpPr>
          <p:nvPr/>
        </p:nvSpPr>
        <p:spPr bwMode="auto">
          <a:xfrm>
            <a:off x="3066808" y="2264999"/>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25" name="Rectangle 83"/>
          <p:cNvSpPr>
            <a:spLocks noChangeArrowheads="1"/>
          </p:cNvSpPr>
          <p:nvPr/>
        </p:nvSpPr>
        <p:spPr bwMode="auto">
          <a:xfrm>
            <a:off x="3427171" y="2264999"/>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26" name="Rectangle 84"/>
          <p:cNvSpPr>
            <a:spLocks noChangeArrowheads="1"/>
          </p:cNvSpPr>
          <p:nvPr/>
        </p:nvSpPr>
        <p:spPr bwMode="auto">
          <a:xfrm>
            <a:off x="3785946" y="2264999"/>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27" name="Rectangle 85"/>
          <p:cNvSpPr>
            <a:spLocks noChangeArrowheads="1"/>
          </p:cNvSpPr>
          <p:nvPr/>
        </p:nvSpPr>
        <p:spPr bwMode="auto">
          <a:xfrm>
            <a:off x="4146308" y="2264999"/>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28" name="Text Box 86"/>
          <p:cNvSpPr txBox="1">
            <a:spLocks noChangeArrowheads="1"/>
          </p:cNvSpPr>
          <p:nvPr/>
        </p:nvSpPr>
        <p:spPr bwMode="auto">
          <a:xfrm>
            <a:off x="1841258" y="2288812"/>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29" name="Rectangle 87"/>
          <p:cNvSpPr>
            <a:spLocks noChangeArrowheads="1"/>
          </p:cNvSpPr>
          <p:nvPr/>
        </p:nvSpPr>
        <p:spPr bwMode="auto">
          <a:xfrm>
            <a:off x="2346083" y="2623774"/>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0" name="Rectangle 88"/>
          <p:cNvSpPr>
            <a:spLocks noChangeArrowheads="1"/>
          </p:cNvSpPr>
          <p:nvPr/>
        </p:nvSpPr>
        <p:spPr bwMode="auto">
          <a:xfrm>
            <a:off x="2706446" y="2623774"/>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31" name="Rectangle 89"/>
          <p:cNvSpPr>
            <a:spLocks noChangeArrowheads="1"/>
          </p:cNvSpPr>
          <p:nvPr/>
        </p:nvSpPr>
        <p:spPr bwMode="auto">
          <a:xfrm>
            <a:off x="3066808" y="2623774"/>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32" name="Rectangle 90"/>
          <p:cNvSpPr>
            <a:spLocks noChangeArrowheads="1"/>
          </p:cNvSpPr>
          <p:nvPr/>
        </p:nvSpPr>
        <p:spPr bwMode="auto">
          <a:xfrm>
            <a:off x="3427171" y="2623774"/>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33" name="Rectangle 91"/>
          <p:cNvSpPr>
            <a:spLocks noChangeArrowheads="1"/>
          </p:cNvSpPr>
          <p:nvPr/>
        </p:nvSpPr>
        <p:spPr bwMode="auto">
          <a:xfrm>
            <a:off x="3785946" y="2623774"/>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4" name="Rectangle 92"/>
          <p:cNvSpPr>
            <a:spLocks noChangeArrowheads="1"/>
          </p:cNvSpPr>
          <p:nvPr/>
        </p:nvSpPr>
        <p:spPr bwMode="auto">
          <a:xfrm>
            <a:off x="4146308" y="2623774"/>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5" name="Text Box 93"/>
          <p:cNvSpPr txBox="1">
            <a:spLocks noChangeArrowheads="1"/>
          </p:cNvSpPr>
          <p:nvPr/>
        </p:nvSpPr>
        <p:spPr bwMode="auto">
          <a:xfrm>
            <a:off x="1841258" y="2647587"/>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6" name="Rectangle 94"/>
          <p:cNvSpPr>
            <a:spLocks noChangeArrowheads="1"/>
          </p:cNvSpPr>
          <p:nvPr/>
        </p:nvSpPr>
        <p:spPr bwMode="auto">
          <a:xfrm>
            <a:off x="2346083" y="2984137"/>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7" name="Rectangle 95"/>
          <p:cNvSpPr>
            <a:spLocks noChangeArrowheads="1"/>
          </p:cNvSpPr>
          <p:nvPr/>
        </p:nvSpPr>
        <p:spPr bwMode="auto">
          <a:xfrm>
            <a:off x="2706446" y="2984137"/>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8" name="Rectangle 96"/>
          <p:cNvSpPr>
            <a:spLocks noChangeArrowheads="1"/>
          </p:cNvSpPr>
          <p:nvPr/>
        </p:nvSpPr>
        <p:spPr bwMode="auto">
          <a:xfrm>
            <a:off x="3066808" y="2984137"/>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39" name="Rectangle 97"/>
          <p:cNvSpPr>
            <a:spLocks noChangeArrowheads="1"/>
          </p:cNvSpPr>
          <p:nvPr/>
        </p:nvSpPr>
        <p:spPr bwMode="auto">
          <a:xfrm>
            <a:off x="3427171" y="2984137"/>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40" name="Rectangle 98"/>
          <p:cNvSpPr>
            <a:spLocks noChangeArrowheads="1"/>
          </p:cNvSpPr>
          <p:nvPr/>
        </p:nvSpPr>
        <p:spPr bwMode="auto">
          <a:xfrm>
            <a:off x="3785946" y="2984137"/>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pPr algn="ctr"/>
            <a:r>
              <a:rPr lang="zh-CN" altLang="en-US">
                <a:latin typeface="微软雅黑" panose="020B0503020204020204" pitchFamily="34" charset="-122"/>
                <a:ea typeface="微软雅黑" panose="020B0503020204020204" pitchFamily="34" charset="-122"/>
                <a:sym typeface="Wingdings" panose="05000000000000000000"/>
              </a:rPr>
              <a:t></a:t>
            </a:r>
            <a:endParaRPr lang="zh-CN" altLang="en-US">
              <a:latin typeface="微软雅黑" panose="020B0503020204020204" pitchFamily="34" charset="-122"/>
              <a:ea typeface="微软雅黑" panose="020B0503020204020204" pitchFamily="34" charset="-122"/>
              <a:sym typeface="Wingdings" panose="05000000000000000000"/>
            </a:endParaRPr>
          </a:p>
        </p:txBody>
      </p:sp>
      <p:sp>
        <p:nvSpPr>
          <p:cNvPr id="41" name="Rectangle 99"/>
          <p:cNvSpPr>
            <a:spLocks noChangeArrowheads="1"/>
          </p:cNvSpPr>
          <p:nvPr/>
        </p:nvSpPr>
        <p:spPr bwMode="auto">
          <a:xfrm>
            <a:off x="4146308" y="2984137"/>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2" name="Text Box 100"/>
          <p:cNvSpPr txBox="1">
            <a:spLocks noChangeArrowheads="1"/>
          </p:cNvSpPr>
          <p:nvPr/>
        </p:nvSpPr>
        <p:spPr bwMode="auto">
          <a:xfrm>
            <a:off x="1841258" y="3007950"/>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43" name="Rectangle 101"/>
          <p:cNvSpPr>
            <a:spLocks noChangeArrowheads="1"/>
          </p:cNvSpPr>
          <p:nvPr/>
        </p:nvSpPr>
        <p:spPr bwMode="auto">
          <a:xfrm>
            <a:off x="2346083" y="3344499"/>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4" name="Rectangle 102"/>
          <p:cNvSpPr>
            <a:spLocks noChangeArrowheads="1"/>
          </p:cNvSpPr>
          <p:nvPr/>
        </p:nvSpPr>
        <p:spPr bwMode="auto">
          <a:xfrm>
            <a:off x="2706446" y="3344499"/>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5" name="Rectangle 103"/>
          <p:cNvSpPr>
            <a:spLocks noChangeArrowheads="1"/>
          </p:cNvSpPr>
          <p:nvPr/>
        </p:nvSpPr>
        <p:spPr bwMode="auto">
          <a:xfrm>
            <a:off x="3066808" y="3344499"/>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6" name="Rectangle 104"/>
          <p:cNvSpPr>
            <a:spLocks noChangeArrowheads="1"/>
          </p:cNvSpPr>
          <p:nvPr/>
        </p:nvSpPr>
        <p:spPr bwMode="auto">
          <a:xfrm>
            <a:off x="3427171" y="3344499"/>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7" name="Rectangle 105"/>
          <p:cNvSpPr>
            <a:spLocks noChangeArrowheads="1"/>
          </p:cNvSpPr>
          <p:nvPr/>
        </p:nvSpPr>
        <p:spPr bwMode="auto">
          <a:xfrm>
            <a:off x="3785946" y="3344499"/>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8" name="Rectangle 106"/>
          <p:cNvSpPr>
            <a:spLocks noChangeArrowheads="1"/>
          </p:cNvSpPr>
          <p:nvPr/>
        </p:nvSpPr>
        <p:spPr bwMode="auto">
          <a:xfrm>
            <a:off x="4146308" y="3344499"/>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9" name="Text Box 107"/>
          <p:cNvSpPr txBox="1">
            <a:spLocks noChangeArrowheads="1"/>
          </p:cNvSpPr>
          <p:nvPr/>
        </p:nvSpPr>
        <p:spPr bwMode="auto">
          <a:xfrm>
            <a:off x="1841258" y="3368312"/>
            <a:ext cx="431800" cy="337185"/>
          </a:xfrm>
          <a:prstGeom prst="rect">
            <a:avLst/>
          </a:prstGeom>
          <a:noFill/>
          <a:ln w="38100" algn="ctr">
            <a:noFill/>
            <a:miter lim="800000"/>
          </a:ln>
          <a:effectLst/>
        </p:spPr>
        <p:txBody>
          <a:bodyPr>
            <a:spAutoFit/>
          </a:bodyPr>
          <a:lstStyle/>
          <a:p>
            <a:pPr>
              <a:spcBef>
                <a:spcPct val="50000"/>
              </a:spcBef>
            </a:pPr>
            <a:r>
              <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5</a:t>
            </a:r>
            <a:endParaRPr lang="en-US" altLang="zh-CN" sz="16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0" name="Text Box 108"/>
          <p:cNvSpPr txBox="1">
            <a:spLocks noChangeArrowheads="1"/>
          </p:cNvSpPr>
          <p:nvPr/>
        </p:nvSpPr>
        <p:spPr bwMode="auto">
          <a:xfrm>
            <a:off x="5152817" y="1399811"/>
            <a:ext cx="4533870" cy="2030095"/>
          </a:xfrm>
          <a:prstGeom prst="rect">
            <a:avLst/>
          </a:prstGeom>
          <a:noFill/>
          <a:ln w="38100" algn="ctr">
            <a:noFill/>
            <a:miter lim="800000"/>
          </a:ln>
          <a:effectLst/>
        </p:spPr>
        <p:txBody>
          <a:bodyPr wrap="square">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int mg[M+2][N+2]=  </a:t>
            </a:r>
            <a:r>
              <a:rPr lang="en-US" altLang="zh-CN" sz="18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M</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i="1"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rPr>
              <a:t>=4</a:t>
            </a:r>
            <a:endParaRPr lang="en-US" altLang="zh-CN" sz="1800" dirty="0">
              <a:solidFill>
                <a:srgbClr val="FC9A48"/>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0</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1</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1" name="Text Box 109"/>
          <p:cNvSpPr txBox="1">
            <a:spLocks noChangeArrowheads="1"/>
          </p:cNvSpPr>
          <p:nvPr/>
        </p:nvSpPr>
        <p:spPr bwMode="auto">
          <a:xfrm>
            <a:off x="1380909" y="4281226"/>
            <a:ext cx="4175126" cy="1600835"/>
          </a:xfrm>
          <a:prstGeom prst="rect">
            <a:avLst/>
          </a:prstGeom>
          <a:solidFill>
            <a:schemeClr val="bg1"/>
          </a:solidFill>
          <a:ln>
            <a:solidFill>
              <a:srgbClr val="FC9A48"/>
            </a:solidFill>
          </a:ln>
        </p:spPr>
        <p:style>
          <a:lnRef idx="1">
            <a:schemeClr val="accent3"/>
          </a:lnRef>
          <a:fillRef idx="2">
            <a:schemeClr val="accent3"/>
          </a:fillRef>
          <a:effectRef idx="1">
            <a:schemeClr val="accent3"/>
          </a:effectRef>
          <a:fontRef idx="minor">
            <a:schemeClr val="dk1"/>
          </a:fontRef>
        </p:style>
        <p:txBody>
          <a:bodyPr wrap="square" lIns="180000" tIns="108000" bIns="108000">
            <a:spAutoFit/>
          </a:bodyPr>
          <a:lstStyle/>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void main()</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PathType</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path;</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chemeClr val="tx1"/>
                </a:solidFill>
                <a:latin typeface="微软雅黑" panose="020B0503020204020204" pitchFamily="34" charset="-122"/>
                <a:ea typeface="微软雅黑" panose="020B0503020204020204" pitchFamily="34" charset="-122"/>
                <a:cs typeface="Consolas" panose="020B0609020204030204" pitchFamily="49" charset="0"/>
              </a:rPr>
              <a:t>path.length</a:t>
            </a:r>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=0; </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   </a:t>
            </a:r>
            <a:r>
              <a:rPr lang="en-US" altLang="zh-CN" sz="1800" dirty="0" err="1">
                <a:solidFill>
                  <a:srgbClr val="C00000"/>
                </a:solidFill>
                <a:latin typeface="微软雅黑" panose="020B0503020204020204" pitchFamily="34" charset="-122"/>
                <a:ea typeface="微软雅黑" panose="020B0503020204020204" pitchFamily="34" charset="-122"/>
                <a:cs typeface="Consolas" panose="020B0609020204030204" pitchFamily="49" charset="0"/>
              </a:rPr>
              <a:t>mgpath</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1</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a:t>
            </a:r>
            <a:r>
              <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path);</a:t>
            </a:r>
            <a:endParaRPr lang="en-US" altLang="zh-CN" sz="1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a:p>
            <a:pPr algn="l"/>
            <a:r>
              <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en-US" altLang="zh-CN" sz="1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52" name="TextBox 51"/>
          <p:cNvSpPr txBox="1"/>
          <p:nvPr/>
        </p:nvSpPr>
        <p:spPr>
          <a:xfrm>
            <a:off x="1055440" y="993491"/>
            <a:ext cx="928694" cy="398780"/>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应用</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53" name="左右箭头 52"/>
          <p:cNvSpPr/>
          <p:nvPr/>
        </p:nvSpPr>
        <p:spPr>
          <a:xfrm>
            <a:off x="4757497" y="2352297"/>
            <a:ext cx="428628" cy="214314"/>
          </a:xfrm>
          <a:prstGeom prst="lef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44272" y="2288812"/>
            <a:ext cx="3472465" cy="4517101"/>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695399" y="764704"/>
            <a:ext cx="4936939" cy="521970"/>
          </a:xfrm>
          <a:prstGeom prst="rect">
            <a:avLst/>
          </a:prstGeom>
          <a:noFill/>
          <a:ln w="38100" algn="ctr">
            <a:noFill/>
            <a:miter lim="800000"/>
          </a:ln>
          <a:effectLst/>
        </p:spPr>
        <p:txBody>
          <a:bodyPr wrap="square">
            <a:spAutoFit/>
          </a:bodyPr>
          <a:lstStyle/>
          <a:p>
            <a:pPr algn="l"/>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得到如下</a:t>
            </a:r>
            <a:r>
              <a:rPr lang="en-US" altLang="zh-CN"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r>
              <a:rPr lang="zh-CN" altLang="en-US" sz="28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条</a:t>
            </a:r>
            <a:r>
              <a:rPr lang="zh-CN" altLang="en-US"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rPr>
              <a:t>迷宫路径：</a:t>
            </a:r>
            <a:endParaRPr lang="en-US" altLang="zh-CN" sz="2800" dirty="0">
              <a:solidFill>
                <a:srgbClr val="C00000"/>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3" name="组合 100"/>
          <p:cNvGrpSpPr/>
          <p:nvPr/>
        </p:nvGrpSpPr>
        <p:grpSpPr>
          <a:xfrm>
            <a:off x="2791031" y="1453468"/>
            <a:ext cx="2975709" cy="2160588"/>
            <a:chOff x="2690821" y="1196975"/>
            <a:chExt cx="2160587" cy="2160588"/>
          </a:xfrm>
        </p:grpSpPr>
        <p:sp>
          <p:nvSpPr>
            <p:cNvPr id="4" name="Rectangle 5"/>
            <p:cNvSpPr>
              <a:spLocks noChangeArrowheads="1"/>
            </p:cNvSpPr>
            <p:nvPr/>
          </p:nvSpPr>
          <p:spPr bwMode="auto">
            <a:xfrm>
              <a:off x="2690821" y="119697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5" name="Rectangle 6"/>
            <p:cNvSpPr>
              <a:spLocks noChangeArrowheads="1"/>
            </p:cNvSpPr>
            <p:nvPr/>
          </p:nvSpPr>
          <p:spPr bwMode="auto">
            <a:xfrm>
              <a:off x="3051183" y="119697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6" name="Rectangle 7"/>
            <p:cNvSpPr>
              <a:spLocks noChangeArrowheads="1"/>
            </p:cNvSpPr>
            <p:nvPr/>
          </p:nvSpPr>
          <p:spPr bwMode="auto">
            <a:xfrm>
              <a:off x="3411546" y="119697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7" name="Rectangle 8"/>
            <p:cNvSpPr>
              <a:spLocks noChangeArrowheads="1"/>
            </p:cNvSpPr>
            <p:nvPr/>
          </p:nvSpPr>
          <p:spPr bwMode="auto">
            <a:xfrm>
              <a:off x="3771908" y="119697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8" name="Rectangle 9"/>
            <p:cNvSpPr>
              <a:spLocks noChangeArrowheads="1"/>
            </p:cNvSpPr>
            <p:nvPr/>
          </p:nvSpPr>
          <p:spPr bwMode="auto">
            <a:xfrm>
              <a:off x="4130683" y="119697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9" name="Rectangle 10"/>
            <p:cNvSpPr>
              <a:spLocks noChangeArrowheads="1"/>
            </p:cNvSpPr>
            <p:nvPr/>
          </p:nvSpPr>
          <p:spPr bwMode="auto">
            <a:xfrm>
              <a:off x="4491046" y="119697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0" name="Rectangle 18"/>
            <p:cNvSpPr>
              <a:spLocks noChangeArrowheads="1"/>
            </p:cNvSpPr>
            <p:nvPr/>
          </p:nvSpPr>
          <p:spPr bwMode="auto">
            <a:xfrm>
              <a:off x="2690821" y="1557338"/>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1" name="Rectangle 19"/>
            <p:cNvSpPr>
              <a:spLocks noChangeArrowheads="1"/>
            </p:cNvSpPr>
            <p:nvPr/>
          </p:nvSpPr>
          <p:spPr bwMode="auto">
            <a:xfrm>
              <a:off x="3051183" y="1557338"/>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zh-CN" altLang="en-US" sz="2000" dirty="0">
                  <a:latin typeface="微软雅黑" panose="020B0503020204020204" pitchFamily="34" charset="-122"/>
                  <a:ea typeface="微软雅黑" panose="020B0503020204020204" pitchFamily="34" charset="-122"/>
                  <a:sym typeface="Wingdings" panose="05000000000000000000"/>
                </a:rPr>
                <a:t></a:t>
              </a:r>
              <a:endParaRPr lang="zh-CN" altLang="en-US" sz="2000" dirty="0">
                <a:latin typeface="微软雅黑" panose="020B0503020204020204" pitchFamily="34" charset="-122"/>
                <a:ea typeface="微软雅黑" panose="020B0503020204020204" pitchFamily="34" charset="-122"/>
                <a:sym typeface="Wingdings" panose="05000000000000000000"/>
              </a:endParaRPr>
            </a:p>
          </p:txBody>
        </p:sp>
        <p:sp>
          <p:nvSpPr>
            <p:cNvPr id="12" name="Rectangle 20"/>
            <p:cNvSpPr>
              <a:spLocks noChangeArrowheads="1"/>
            </p:cNvSpPr>
            <p:nvPr/>
          </p:nvSpPr>
          <p:spPr bwMode="auto">
            <a:xfrm>
              <a:off x="3411546" y="1557338"/>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3" name="Rectangle 21"/>
            <p:cNvSpPr>
              <a:spLocks noChangeArrowheads="1"/>
            </p:cNvSpPr>
            <p:nvPr/>
          </p:nvSpPr>
          <p:spPr bwMode="auto">
            <a:xfrm>
              <a:off x="3771908" y="1557338"/>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22"/>
            <p:cNvSpPr>
              <a:spLocks noChangeArrowheads="1"/>
            </p:cNvSpPr>
            <p:nvPr/>
          </p:nvSpPr>
          <p:spPr bwMode="auto">
            <a:xfrm>
              <a:off x="4130683" y="1557338"/>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5" name="Rectangle 23"/>
            <p:cNvSpPr>
              <a:spLocks noChangeArrowheads="1"/>
            </p:cNvSpPr>
            <p:nvPr/>
          </p:nvSpPr>
          <p:spPr bwMode="auto">
            <a:xfrm>
              <a:off x="4491046" y="1557338"/>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6" name="Rectangle 25"/>
            <p:cNvSpPr>
              <a:spLocks noChangeArrowheads="1"/>
            </p:cNvSpPr>
            <p:nvPr/>
          </p:nvSpPr>
          <p:spPr bwMode="auto">
            <a:xfrm>
              <a:off x="2690821" y="19177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7" name="Rectangle 26"/>
            <p:cNvSpPr>
              <a:spLocks noChangeArrowheads="1"/>
            </p:cNvSpPr>
            <p:nvPr/>
          </p:nvSpPr>
          <p:spPr bwMode="auto">
            <a:xfrm>
              <a:off x="3051183" y="1917700"/>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18" name="Rectangle 27"/>
            <p:cNvSpPr>
              <a:spLocks noChangeArrowheads="1"/>
            </p:cNvSpPr>
            <p:nvPr/>
          </p:nvSpPr>
          <p:spPr bwMode="auto">
            <a:xfrm>
              <a:off x="3411546" y="19177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9" name="Rectangle 28"/>
            <p:cNvSpPr>
              <a:spLocks noChangeArrowheads="1"/>
            </p:cNvSpPr>
            <p:nvPr/>
          </p:nvSpPr>
          <p:spPr bwMode="auto">
            <a:xfrm>
              <a:off x="3771908" y="1917700"/>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20" name="Rectangle 29"/>
            <p:cNvSpPr>
              <a:spLocks noChangeArrowheads="1"/>
            </p:cNvSpPr>
            <p:nvPr/>
          </p:nvSpPr>
          <p:spPr bwMode="auto">
            <a:xfrm>
              <a:off x="4130683" y="1917700"/>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21" name="Rectangle 30"/>
            <p:cNvSpPr>
              <a:spLocks noChangeArrowheads="1"/>
            </p:cNvSpPr>
            <p:nvPr/>
          </p:nvSpPr>
          <p:spPr bwMode="auto">
            <a:xfrm>
              <a:off x="4491046" y="19177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22" name="Rectangle 32"/>
            <p:cNvSpPr>
              <a:spLocks noChangeArrowheads="1"/>
            </p:cNvSpPr>
            <p:nvPr/>
          </p:nvSpPr>
          <p:spPr bwMode="auto">
            <a:xfrm>
              <a:off x="2690821" y="227647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23" name="Rectangle 33"/>
            <p:cNvSpPr>
              <a:spLocks noChangeArrowheads="1"/>
            </p:cNvSpPr>
            <p:nvPr/>
          </p:nvSpPr>
          <p:spPr bwMode="auto">
            <a:xfrm>
              <a:off x="3051183" y="2276475"/>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24" name="Rectangle 34"/>
            <p:cNvSpPr>
              <a:spLocks noChangeArrowheads="1"/>
            </p:cNvSpPr>
            <p:nvPr/>
          </p:nvSpPr>
          <p:spPr bwMode="auto">
            <a:xfrm>
              <a:off x="3411546" y="2276475"/>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25" name="Rectangle 35"/>
            <p:cNvSpPr>
              <a:spLocks noChangeArrowheads="1"/>
            </p:cNvSpPr>
            <p:nvPr/>
          </p:nvSpPr>
          <p:spPr bwMode="auto">
            <a:xfrm>
              <a:off x="3771908" y="2276475"/>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26" name="Rectangle 36"/>
            <p:cNvSpPr>
              <a:spLocks noChangeArrowheads="1"/>
            </p:cNvSpPr>
            <p:nvPr/>
          </p:nvSpPr>
          <p:spPr bwMode="auto">
            <a:xfrm>
              <a:off x="4130683" y="227647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27" name="Rectangle 37"/>
            <p:cNvSpPr>
              <a:spLocks noChangeArrowheads="1"/>
            </p:cNvSpPr>
            <p:nvPr/>
          </p:nvSpPr>
          <p:spPr bwMode="auto">
            <a:xfrm>
              <a:off x="4491046" y="227647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28" name="Rectangle 39"/>
            <p:cNvSpPr>
              <a:spLocks noChangeArrowheads="1"/>
            </p:cNvSpPr>
            <p:nvPr/>
          </p:nvSpPr>
          <p:spPr bwMode="auto">
            <a:xfrm>
              <a:off x="2690821" y="2636838"/>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29" name="Rectangle 40"/>
            <p:cNvSpPr>
              <a:spLocks noChangeArrowheads="1"/>
            </p:cNvSpPr>
            <p:nvPr/>
          </p:nvSpPr>
          <p:spPr bwMode="auto">
            <a:xfrm>
              <a:off x="3051183" y="2636838"/>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0" name="Rectangle 41"/>
            <p:cNvSpPr>
              <a:spLocks noChangeArrowheads="1"/>
            </p:cNvSpPr>
            <p:nvPr/>
          </p:nvSpPr>
          <p:spPr bwMode="auto">
            <a:xfrm>
              <a:off x="3411546" y="2636838"/>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31" name="Rectangle 42"/>
            <p:cNvSpPr>
              <a:spLocks noChangeArrowheads="1"/>
            </p:cNvSpPr>
            <p:nvPr/>
          </p:nvSpPr>
          <p:spPr bwMode="auto">
            <a:xfrm>
              <a:off x="3771908" y="2636838"/>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32" name="Rectangle 43"/>
            <p:cNvSpPr>
              <a:spLocks noChangeArrowheads="1"/>
            </p:cNvSpPr>
            <p:nvPr/>
          </p:nvSpPr>
          <p:spPr bwMode="auto">
            <a:xfrm>
              <a:off x="4130683" y="2636838"/>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pPr algn="ctr"/>
              <a:r>
                <a:rPr lang="zh-CN" altLang="en-US" sz="2000">
                  <a:latin typeface="微软雅黑" panose="020B0503020204020204" pitchFamily="34" charset="-122"/>
                  <a:ea typeface="微软雅黑" panose="020B0503020204020204" pitchFamily="34" charset="-122"/>
                  <a:sym typeface="Wingdings" panose="05000000000000000000"/>
                </a:rPr>
                <a:t></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endParaRPr>
            </a:p>
          </p:txBody>
        </p:sp>
        <p:sp>
          <p:nvSpPr>
            <p:cNvPr id="33" name="Rectangle 44"/>
            <p:cNvSpPr>
              <a:spLocks noChangeArrowheads="1"/>
            </p:cNvSpPr>
            <p:nvPr/>
          </p:nvSpPr>
          <p:spPr bwMode="auto">
            <a:xfrm>
              <a:off x="4491046" y="2636838"/>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4" name="Rectangle 46"/>
            <p:cNvSpPr>
              <a:spLocks noChangeArrowheads="1"/>
            </p:cNvSpPr>
            <p:nvPr/>
          </p:nvSpPr>
          <p:spPr bwMode="auto">
            <a:xfrm>
              <a:off x="2690821" y="29972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5" name="Rectangle 47"/>
            <p:cNvSpPr>
              <a:spLocks noChangeArrowheads="1"/>
            </p:cNvSpPr>
            <p:nvPr/>
          </p:nvSpPr>
          <p:spPr bwMode="auto">
            <a:xfrm>
              <a:off x="3051183" y="29972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6" name="Rectangle 48"/>
            <p:cNvSpPr>
              <a:spLocks noChangeArrowheads="1"/>
            </p:cNvSpPr>
            <p:nvPr/>
          </p:nvSpPr>
          <p:spPr bwMode="auto">
            <a:xfrm>
              <a:off x="3411546" y="29972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7" name="Rectangle 49"/>
            <p:cNvSpPr>
              <a:spLocks noChangeArrowheads="1"/>
            </p:cNvSpPr>
            <p:nvPr/>
          </p:nvSpPr>
          <p:spPr bwMode="auto">
            <a:xfrm>
              <a:off x="3771908" y="29972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8" name="Rectangle 50"/>
            <p:cNvSpPr>
              <a:spLocks noChangeArrowheads="1"/>
            </p:cNvSpPr>
            <p:nvPr/>
          </p:nvSpPr>
          <p:spPr bwMode="auto">
            <a:xfrm>
              <a:off x="4130683" y="29972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39" name="Rectangle 51"/>
            <p:cNvSpPr>
              <a:spLocks noChangeArrowheads="1"/>
            </p:cNvSpPr>
            <p:nvPr/>
          </p:nvSpPr>
          <p:spPr bwMode="auto">
            <a:xfrm>
              <a:off x="4491046" y="29972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grpSp>
      <p:grpSp>
        <p:nvGrpSpPr>
          <p:cNvPr id="40" name="组合 99"/>
          <p:cNvGrpSpPr/>
          <p:nvPr/>
        </p:nvGrpSpPr>
        <p:grpSpPr>
          <a:xfrm>
            <a:off x="6648683" y="1453468"/>
            <a:ext cx="2975709" cy="2160588"/>
            <a:chOff x="2690821" y="4508500"/>
            <a:chExt cx="2160587" cy="2160588"/>
          </a:xfrm>
        </p:grpSpPr>
        <p:sp>
          <p:nvSpPr>
            <p:cNvPr id="41" name="Rectangle 54"/>
            <p:cNvSpPr>
              <a:spLocks noChangeArrowheads="1"/>
            </p:cNvSpPr>
            <p:nvPr/>
          </p:nvSpPr>
          <p:spPr bwMode="auto">
            <a:xfrm>
              <a:off x="2690821" y="45085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2" name="Rectangle 55"/>
            <p:cNvSpPr>
              <a:spLocks noChangeArrowheads="1"/>
            </p:cNvSpPr>
            <p:nvPr/>
          </p:nvSpPr>
          <p:spPr bwMode="auto">
            <a:xfrm>
              <a:off x="3051183" y="45085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3" name="Rectangle 56"/>
            <p:cNvSpPr>
              <a:spLocks noChangeArrowheads="1"/>
            </p:cNvSpPr>
            <p:nvPr/>
          </p:nvSpPr>
          <p:spPr bwMode="auto">
            <a:xfrm>
              <a:off x="3411546" y="45085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4" name="Rectangle 57"/>
            <p:cNvSpPr>
              <a:spLocks noChangeArrowheads="1"/>
            </p:cNvSpPr>
            <p:nvPr/>
          </p:nvSpPr>
          <p:spPr bwMode="auto">
            <a:xfrm>
              <a:off x="3771908" y="45085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5" name="Rectangle 58"/>
            <p:cNvSpPr>
              <a:spLocks noChangeArrowheads="1"/>
            </p:cNvSpPr>
            <p:nvPr/>
          </p:nvSpPr>
          <p:spPr bwMode="auto">
            <a:xfrm>
              <a:off x="4130683" y="45085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6" name="Rectangle 59"/>
            <p:cNvSpPr>
              <a:spLocks noChangeArrowheads="1"/>
            </p:cNvSpPr>
            <p:nvPr/>
          </p:nvSpPr>
          <p:spPr bwMode="auto">
            <a:xfrm>
              <a:off x="4491046" y="45085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7" name="Rectangle 67"/>
            <p:cNvSpPr>
              <a:spLocks noChangeArrowheads="1"/>
            </p:cNvSpPr>
            <p:nvPr/>
          </p:nvSpPr>
          <p:spPr bwMode="auto">
            <a:xfrm>
              <a:off x="2690821" y="4868863"/>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48" name="Rectangle 68"/>
            <p:cNvSpPr>
              <a:spLocks noChangeArrowheads="1"/>
            </p:cNvSpPr>
            <p:nvPr/>
          </p:nvSpPr>
          <p:spPr bwMode="auto">
            <a:xfrm>
              <a:off x="3051183" y="4868863"/>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zh-CN" altLang="en-US" sz="2000">
                  <a:latin typeface="微软雅黑" panose="020B0503020204020204" pitchFamily="34" charset="-122"/>
                  <a:ea typeface="微软雅黑" panose="020B0503020204020204" pitchFamily="34" charset="-122"/>
                  <a:sym typeface="Wingdings" panose="05000000000000000000"/>
                </a:rPr>
                <a:t></a:t>
              </a:r>
              <a:endParaRPr lang="zh-CN" altLang="en-US" sz="2000">
                <a:latin typeface="微软雅黑" panose="020B0503020204020204" pitchFamily="34" charset="-122"/>
                <a:ea typeface="微软雅黑" panose="020B0503020204020204" pitchFamily="34" charset="-122"/>
                <a:sym typeface="Wingdings" panose="05000000000000000000"/>
              </a:endParaRPr>
            </a:p>
          </p:txBody>
        </p:sp>
        <p:sp>
          <p:nvSpPr>
            <p:cNvPr id="49" name="Rectangle 69"/>
            <p:cNvSpPr>
              <a:spLocks noChangeArrowheads="1"/>
            </p:cNvSpPr>
            <p:nvPr/>
          </p:nvSpPr>
          <p:spPr bwMode="auto">
            <a:xfrm>
              <a:off x="3411546" y="4868863"/>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50" name="Rectangle 70"/>
            <p:cNvSpPr>
              <a:spLocks noChangeArrowheads="1"/>
            </p:cNvSpPr>
            <p:nvPr/>
          </p:nvSpPr>
          <p:spPr bwMode="auto">
            <a:xfrm>
              <a:off x="3771908" y="4868863"/>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51" name="Rectangle 71"/>
            <p:cNvSpPr>
              <a:spLocks noChangeArrowheads="1"/>
            </p:cNvSpPr>
            <p:nvPr/>
          </p:nvSpPr>
          <p:spPr bwMode="auto">
            <a:xfrm>
              <a:off x="4130683" y="4868863"/>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52" name="Rectangle 72"/>
            <p:cNvSpPr>
              <a:spLocks noChangeArrowheads="1"/>
            </p:cNvSpPr>
            <p:nvPr/>
          </p:nvSpPr>
          <p:spPr bwMode="auto">
            <a:xfrm>
              <a:off x="4491046" y="4868863"/>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53" name="Rectangle 74"/>
            <p:cNvSpPr>
              <a:spLocks noChangeArrowheads="1"/>
            </p:cNvSpPr>
            <p:nvPr/>
          </p:nvSpPr>
          <p:spPr bwMode="auto">
            <a:xfrm>
              <a:off x="2690821" y="522922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54" name="Rectangle 75"/>
            <p:cNvSpPr>
              <a:spLocks noChangeArrowheads="1"/>
            </p:cNvSpPr>
            <p:nvPr/>
          </p:nvSpPr>
          <p:spPr bwMode="auto">
            <a:xfrm>
              <a:off x="3051183" y="5229225"/>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55" name="Rectangle 76"/>
            <p:cNvSpPr>
              <a:spLocks noChangeArrowheads="1"/>
            </p:cNvSpPr>
            <p:nvPr/>
          </p:nvSpPr>
          <p:spPr bwMode="auto">
            <a:xfrm>
              <a:off x="3411546" y="522922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56" name="Rectangle 77"/>
            <p:cNvSpPr>
              <a:spLocks noChangeArrowheads="1"/>
            </p:cNvSpPr>
            <p:nvPr/>
          </p:nvSpPr>
          <p:spPr bwMode="auto">
            <a:xfrm>
              <a:off x="3771908" y="5229225"/>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57" name="Rectangle 78"/>
            <p:cNvSpPr>
              <a:spLocks noChangeArrowheads="1"/>
            </p:cNvSpPr>
            <p:nvPr/>
          </p:nvSpPr>
          <p:spPr bwMode="auto">
            <a:xfrm>
              <a:off x="4130683" y="5229225"/>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58" name="Rectangle 79"/>
            <p:cNvSpPr>
              <a:spLocks noChangeArrowheads="1"/>
            </p:cNvSpPr>
            <p:nvPr/>
          </p:nvSpPr>
          <p:spPr bwMode="auto">
            <a:xfrm>
              <a:off x="4491046" y="522922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59" name="Rectangle 81"/>
            <p:cNvSpPr>
              <a:spLocks noChangeArrowheads="1"/>
            </p:cNvSpPr>
            <p:nvPr/>
          </p:nvSpPr>
          <p:spPr bwMode="auto">
            <a:xfrm>
              <a:off x="2690821" y="55880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60" name="Rectangle 82"/>
            <p:cNvSpPr>
              <a:spLocks noChangeArrowheads="1"/>
            </p:cNvSpPr>
            <p:nvPr/>
          </p:nvSpPr>
          <p:spPr bwMode="auto">
            <a:xfrm>
              <a:off x="3051183" y="5588000"/>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a:p>
          </p:txBody>
        </p:sp>
        <p:sp>
          <p:nvSpPr>
            <p:cNvPr id="61" name="Rectangle 83"/>
            <p:cNvSpPr>
              <a:spLocks noChangeArrowheads="1"/>
            </p:cNvSpPr>
            <p:nvPr/>
          </p:nvSpPr>
          <p:spPr bwMode="auto">
            <a:xfrm>
              <a:off x="3411546" y="5588000"/>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62" name="Rectangle 84"/>
            <p:cNvSpPr>
              <a:spLocks noChangeArrowheads="1"/>
            </p:cNvSpPr>
            <p:nvPr/>
          </p:nvSpPr>
          <p:spPr bwMode="auto">
            <a:xfrm>
              <a:off x="3771908" y="5588000"/>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Rectangle 85"/>
            <p:cNvSpPr>
              <a:spLocks noChangeArrowheads="1"/>
            </p:cNvSpPr>
            <p:nvPr/>
          </p:nvSpPr>
          <p:spPr bwMode="auto">
            <a:xfrm>
              <a:off x="4130683" y="55880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64" name="Rectangle 86"/>
            <p:cNvSpPr>
              <a:spLocks noChangeArrowheads="1"/>
            </p:cNvSpPr>
            <p:nvPr/>
          </p:nvSpPr>
          <p:spPr bwMode="auto">
            <a:xfrm>
              <a:off x="4491046" y="55880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65" name="Rectangle 88"/>
            <p:cNvSpPr>
              <a:spLocks noChangeArrowheads="1"/>
            </p:cNvSpPr>
            <p:nvPr/>
          </p:nvSpPr>
          <p:spPr bwMode="auto">
            <a:xfrm>
              <a:off x="2690821" y="5948363"/>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66" name="Rectangle 89"/>
            <p:cNvSpPr>
              <a:spLocks noChangeArrowheads="1"/>
            </p:cNvSpPr>
            <p:nvPr/>
          </p:nvSpPr>
          <p:spPr bwMode="auto">
            <a:xfrm>
              <a:off x="3051183" y="5948363"/>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67" name="Rectangle 90"/>
            <p:cNvSpPr>
              <a:spLocks noChangeArrowheads="1"/>
            </p:cNvSpPr>
            <p:nvPr/>
          </p:nvSpPr>
          <p:spPr bwMode="auto">
            <a:xfrm>
              <a:off x="3411546" y="5948363"/>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68" name="Rectangle 91"/>
            <p:cNvSpPr>
              <a:spLocks noChangeArrowheads="1"/>
            </p:cNvSpPr>
            <p:nvPr/>
          </p:nvSpPr>
          <p:spPr bwMode="auto">
            <a:xfrm>
              <a:off x="3771908" y="5948363"/>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69" name="Rectangle 92"/>
            <p:cNvSpPr>
              <a:spLocks noChangeArrowheads="1"/>
            </p:cNvSpPr>
            <p:nvPr/>
          </p:nvSpPr>
          <p:spPr bwMode="auto">
            <a:xfrm>
              <a:off x="4130683" y="5948363"/>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pPr algn="ctr"/>
              <a:r>
                <a:rPr lang="zh-CN" altLang="en-US" sz="2000">
                  <a:latin typeface="微软雅黑" panose="020B0503020204020204" pitchFamily="34" charset="-122"/>
                  <a:ea typeface="微软雅黑" panose="020B0503020204020204" pitchFamily="34" charset="-122"/>
                  <a:sym typeface="Wingdings" panose="05000000000000000000"/>
                </a:rPr>
                <a:t></a:t>
              </a:r>
              <a:endParaRPr lang="zh-CN" altLang="en-US" sz="2000">
                <a:latin typeface="微软雅黑" panose="020B0503020204020204" pitchFamily="34" charset="-122"/>
                <a:ea typeface="微软雅黑" panose="020B0503020204020204" pitchFamily="34" charset="-122"/>
                <a:sym typeface="Wingdings" panose="05000000000000000000"/>
              </a:endParaRPr>
            </a:p>
          </p:txBody>
        </p:sp>
        <p:sp>
          <p:nvSpPr>
            <p:cNvPr id="70" name="Rectangle 93"/>
            <p:cNvSpPr>
              <a:spLocks noChangeArrowheads="1"/>
            </p:cNvSpPr>
            <p:nvPr/>
          </p:nvSpPr>
          <p:spPr bwMode="auto">
            <a:xfrm>
              <a:off x="4491046" y="5948363"/>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71" name="Rectangle 95"/>
            <p:cNvSpPr>
              <a:spLocks noChangeArrowheads="1"/>
            </p:cNvSpPr>
            <p:nvPr/>
          </p:nvSpPr>
          <p:spPr bwMode="auto">
            <a:xfrm>
              <a:off x="2690821" y="630872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72" name="Rectangle 96"/>
            <p:cNvSpPr>
              <a:spLocks noChangeArrowheads="1"/>
            </p:cNvSpPr>
            <p:nvPr/>
          </p:nvSpPr>
          <p:spPr bwMode="auto">
            <a:xfrm>
              <a:off x="3051183" y="630872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73" name="Rectangle 97"/>
            <p:cNvSpPr>
              <a:spLocks noChangeArrowheads="1"/>
            </p:cNvSpPr>
            <p:nvPr/>
          </p:nvSpPr>
          <p:spPr bwMode="auto">
            <a:xfrm>
              <a:off x="3411546" y="630872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74" name="Rectangle 98"/>
            <p:cNvSpPr>
              <a:spLocks noChangeArrowheads="1"/>
            </p:cNvSpPr>
            <p:nvPr/>
          </p:nvSpPr>
          <p:spPr bwMode="auto">
            <a:xfrm>
              <a:off x="3771908" y="630872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75" name="Rectangle 99"/>
            <p:cNvSpPr>
              <a:spLocks noChangeArrowheads="1"/>
            </p:cNvSpPr>
            <p:nvPr/>
          </p:nvSpPr>
          <p:spPr bwMode="auto">
            <a:xfrm>
              <a:off x="4130683" y="630872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76" name="Rectangle 100"/>
            <p:cNvSpPr>
              <a:spLocks noChangeArrowheads="1"/>
            </p:cNvSpPr>
            <p:nvPr/>
          </p:nvSpPr>
          <p:spPr bwMode="auto">
            <a:xfrm>
              <a:off x="4491046" y="630872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grpSp>
      <p:sp>
        <p:nvSpPr>
          <p:cNvPr id="77" name="TextBox 101"/>
          <p:cNvSpPr txBox="1"/>
          <p:nvPr/>
        </p:nvSpPr>
        <p:spPr>
          <a:xfrm>
            <a:off x="2253558" y="1739220"/>
            <a:ext cx="490220" cy="1500198"/>
          </a:xfrm>
          <a:prstGeom prst="rect">
            <a:avLst/>
          </a:prstGeom>
          <a:noFill/>
        </p:spPr>
        <p:txBody>
          <a:bodyPr vert="eaVert"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迷宫路径</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1</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78" name="TextBox 102"/>
          <p:cNvSpPr txBox="1"/>
          <p:nvPr/>
        </p:nvSpPr>
        <p:spPr>
          <a:xfrm>
            <a:off x="6254080" y="1739220"/>
            <a:ext cx="490220" cy="1500198"/>
          </a:xfrm>
          <a:prstGeom prst="rect">
            <a:avLst/>
          </a:prstGeom>
          <a:noFill/>
        </p:spPr>
        <p:txBody>
          <a:bodyPr vert="eaVert"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迷宫路径</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2</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grpSp>
        <p:nvGrpSpPr>
          <p:cNvPr id="79" name="组合 103"/>
          <p:cNvGrpSpPr/>
          <p:nvPr/>
        </p:nvGrpSpPr>
        <p:grpSpPr>
          <a:xfrm>
            <a:off x="2791030" y="4292748"/>
            <a:ext cx="2975710" cy="2160588"/>
            <a:chOff x="2511432" y="1196975"/>
            <a:chExt cx="2160588" cy="2160588"/>
          </a:xfrm>
        </p:grpSpPr>
        <p:sp>
          <p:nvSpPr>
            <p:cNvPr id="80" name="Rectangle 6"/>
            <p:cNvSpPr>
              <a:spLocks noChangeArrowheads="1"/>
            </p:cNvSpPr>
            <p:nvPr/>
          </p:nvSpPr>
          <p:spPr bwMode="auto">
            <a:xfrm>
              <a:off x="2511432" y="119697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81" name="Rectangle 7"/>
            <p:cNvSpPr>
              <a:spLocks noChangeArrowheads="1"/>
            </p:cNvSpPr>
            <p:nvPr/>
          </p:nvSpPr>
          <p:spPr bwMode="auto">
            <a:xfrm>
              <a:off x="2871795" y="119697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82" name="Rectangle 8"/>
            <p:cNvSpPr>
              <a:spLocks noChangeArrowheads="1"/>
            </p:cNvSpPr>
            <p:nvPr/>
          </p:nvSpPr>
          <p:spPr bwMode="auto">
            <a:xfrm>
              <a:off x="3232157" y="119697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83" name="Rectangle 9"/>
            <p:cNvSpPr>
              <a:spLocks noChangeArrowheads="1"/>
            </p:cNvSpPr>
            <p:nvPr/>
          </p:nvSpPr>
          <p:spPr bwMode="auto">
            <a:xfrm>
              <a:off x="3592520" y="119697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84" name="Rectangle 10"/>
            <p:cNvSpPr>
              <a:spLocks noChangeArrowheads="1"/>
            </p:cNvSpPr>
            <p:nvPr/>
          </p:nvSpPr>
          <p:spPr bwMode="auto">
            <a:xfrm>
              <a:off x="3951295" y="119697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85" name="Rectangle 11"/>
            <p:cNvSpPr>
              <a:spLocks noChangeArrowheads="1"/>
            </p:cNvSpPr>
            <p:nvPr/>
          </p:nvSpPr>
          <p:spPr bwMode="auto">
            <a:xfrm>
              <a:off x="4311657" y="119697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86" name="Rectangle 19"/>
            <p:cNvSpPr>
              <a:spLocks noChangeArrowheads="1"/>
            </p:cNvSpPr>
            <p:nvPr/>
          </p:nvSpPr>
          <p:spPr bwMode="auto">
            <a:xfrm>
              <a:off x="2511432" y="1557338"/>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87" name="Rectangle 20"/>
            <p:cNvSpPr>
              <a:spLocks noChangeArrowheads="1"/>
            </p:cNvSpPr>
            <p:nvPr/>
          </p:nvSpPr>
          <p:spPr bwMode="auto">
            <a:xfrm>
              <a:off x="2871795" y="1557338"/>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zh-CN" altLang="en-US" sz="2000">
                  <a:latin typeface="微软雅黑" panose="020B0503020204020204" pitchFamily="34" charset="-122"/>
                  <a:ea typeface="微软雅黑" panose="020B0503020204020204" pitchFamily="34" charset="-122"/>
                  <a:sym typeface="Wingdings" panose="05000000000000000000"/>
                </a:rPr>
                <a:t></a:t>
              </a:r>
              <a:endParaRPr lang="zh-CN" altLang="en-US" sz="2000">
                <a:latin typeface="微软雅黑" panose="020B0503020204020204" pitchFamily="34" charset="-122"/>
                <a:ea typeface="微软雅黑" panose="020B0503020204020204" pitchFamily="34" charset="-122"/>
                <a:sym typeface="Wingdings" panose="05000000000000000000"/>
              </a:endParaRPr>
            </a:p>
          </p:txBody>
        </p:sp>
        <p:sp>
          <p:nvSpPr>
            <p:cNvPr id="88" name="Rectangle 21"/>
            <p:cNvSpPr>
              <a:spLocks noChangeArrowheads="1"/>
            </p:cNvSpPr>
            <p:nvPr/>
          </p:nvSpPr>
          <p:spPr bwMode="auto">
            <a:xfrm>
              <a:off x="3232157" y="1557338"/>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sz="2000"/>
            </a:p>
          </p:txBody>
        </p:sp>
        <p:sp>
          <p:nvSpPr>
            <p:cNvPr id="89" name="Rectangle 22"/>
            <p:cNvSpPr>
              <a:spLocks noChangeArrowheads="1"/>
            </p:cNvSpPr>
            <p:nvPr/>
          </p:nvSpPr>
          <p:spPr bwMode="auto">
            <a:xfrm>
              <a:off x="3592520" y="1557338"/>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sz="2000"/>
            </a:p>
          </p:txBody>
        </p:sp>
        <p:sp>
          <p:nvSpPr>
            <p:cNvPr id="90" name="Rectangle 23"/>
            <p:cNvSpPr>
              <a:spLocks noChangeArrowheads="1"/>
            </p:cNvSpPr>
            <p:nvPr/>
          </p:nvSpPr>
          <p:spPr bwMode="auto">
            <a:xfrm>
              <a:off x="3951295" y="1557338"/>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91" name="Rectangle 24"/>
            <p:cNvSpPr>
              <a:spLocks noChangeArrowheads="1"/>
            </p:cNvSpPr>
            <p:nvPr/>
          </p:nvSpPr>
          <p:spPr bwMode="auto">
            <a:xfrm>
              <a:off x="4311657" y="1557338"/>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92" name="Rectangle 26"/>
            <p:cNvSpPr>
              <a:spLocks noChangeArrowheads="1"/>
            </p:cNvSpPr>
            <p:nvPr/>
          </p:nvSpPr>
          <p:spPr bwMode="auto">
            <a:xfrm>
              <a:off x="2511432" y="19177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93" name="Rectangle 27"/>
            <p:cNvSpPr>
              <a:spLocks noChangeArrowheads="1"/>
            </p:cNvSpPr>
            <p:nvPr/>
          </p:nvSpPr>
          <p:spPr bwMode="auto">
            <a:xfrm>
              <a:off x="2871795" y="1917700"/>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94" name="Rectangle 28"/>
            <p:cNvSpPr>
              <a:spLocks noChangeArrowheads="1"/>
            </p:cNvSpPr>
            <p:nvPr/>
          </p:nvSpPr>
          <p:spPr bwMode="auto">
            <a:xfrm>
              <a:off x="3232157" y="19177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95" name="Rectangle 29"/>
            <p:cNvSpPr>
              <a:spLocks noChangeArrowheads="1"/>
            </p:cNvSpPr>
            <p:nvPr/>
          </p:nvSpPr>
          <p:spPr bwMode="auto">
            <a:xfrm>
              <a:off x="3592520" y="1917700"/>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sz="2000"/>
            </a:p>
          </p:txBody>
        </p:sp>
        <p:sp>
          <p:nvSpPr>
            <p:cNvPr id="96" name="Rectangle 30"/>
            <p:cNvSpPr>
              <a:spLocks noChangeArrowheads="1"/>
            </p:cNvSpPr>
            <p:nvPr/>
          </p:nvSpPr>
          <p:spPr bwMode="auto">
            <a:xfrm>
              <a:off x="3951295" y="1917700"/>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sz="2000"/>
            </a:p>
          </p:txBody>
        </p:sp>
        <p:sp>
          <p:nvSpPr>
            <p:cNvPr id="97" name="Rectangle 31"/>
            <p:cNvSpPr>
              <a:spLocks noChangeArrowheads="1"/>
            </p:cNvSpPr>
            <p:nvPr/>
          </p:nvSpPr>
          <p:spPr bwMode="auto">
            <a:xfrm>
              <a:off x="4311657" y="19177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98" name="Rectangle 33"/>
            <p:cNvSpPr>
              <a:spLocks noChangeArrowheads="1"/>
            </p:cNvSpPr>
            <p:nvPr/>
          </p:nvSpPr>
          <p:spPr bwMode="auto">
            <a:xfrm>
              <a:off x="2511432" y="227647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99" name="Rectangle 34"/>
            <p:cNvSpPr>
              <a:spLocks noChangeArrowheads="1"/>
            </p:cNvSpPr>
            <p:nvPr/>
          </p:nvSpPr>
          <p:spPr bwMode="auto">
            <a:xfrm>
              <a:off x="2871795" y="2276475"/>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100" name="Rectangle 35"/>
            <p:cNvSpPr>
              <a:spLocks noChangeArrowheads="1"/>
            </p:cNvSpPr>
            <p:nvPr/>
          </p:nvSpPr>
          <p:spPr bwMode="auto">
            <a:xfrm>
              <a:off x="3232157" y="2276475"/>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101" name="Rectangle 36"/>
            <p:cNvSpPr>
              <a:spLocks noChangeArrowheads="1"/>
            </p:cNvSpPr>
            <p:nvPr/>
          </p:nvSpPr>
          <p:spPr bwMode="auto">
            <a:xfrm>
              <a:off x="3592520" y="2276475"/>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102" name="Rectangle 37"/>
            <p:cNvSpPr>
              <a:spLocks noChangeArrowheads="1"/>
            </p:cNvSpPr>
            <p:nvPr/>
          </p:nvSpPr>
          <p:spPr bwMode="auto">
            <a:xfrm>
              <a:off x="3951295" y="227647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03" name="Rectangle 38"/>
            <p:cNvSpPr>
              <a:spLocks noChangeArrowheads="1"/>
            </p:cNvSpPr>
            <p:nvPr/>
          </p:nvSpPr>
          <p:spPr bwMode="auto">
            <a:xfrm>
              <a:off x="4311657" y="227647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04" name="Rectangle 40"/>
            <p:cNvSpPr>
              <a:spLocks noChangeArrowheads="1"/>
            </p:cNvSpPr>
            <p:nvPr/>
          </p:nvSpPr>
          <p:spPr bwMode="auto">
            <a:xfrm>
              <a:off x="2511432" y="2636838"/>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05" name="Rectangle 41"/>
            <p:cNvSpPr>
              <a:spLocks noChangeArrowheads="1"/>
            </p:cNvSpPr>
            <p:nvPr/>
          </p:nvSpPr>
          <p:spPr bwMode="auto">
            <a:xfrm>
              <a:off x="2871795" y="2636838"/>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06" name="Rectangle 42"/>
            <p:cNvSpPr>
              <a:spLocks noChangeArrowheads="1"/>
            </p:cNvSpPr>
            <p:nvPr/>
          </p:nvSpPr>
          <p:spPr bwMode="auto">
            <a:xfrm>
              <a:off x="3232157" y="2636838"/>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sz="2000"/>
            </a:p>
          </p:txBody>
        </p:sp>
        <p:sp>
          <p:nvSpPr>
            <p:cNvPr id="107" name="Rectangle 43"/>
            <p:cNvSpPr>
              <a:spLocks noChangeArrowheads="1"/>
            </p:cNvSpPr>
            <p:nvPr/>
          </p:nvSpPr>
          <p:spPr bwMode="auto">
            <a:xfrm>
              <a:off x="3592520" y="2636838"/>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sp>
          <p:nvSpPr>
            <p:cNvPr id="108" name="Rectangle 44"/>
            <p:cNvSpPr>
              <a:spLocks noChangeArrowheads="1"/>
            </p:cNvSpPr>
            <p:nvPr/>
          </p:nvSpPr>
          <p:spPr bwMode="auto">
            <a:xfrm>
              <a:off x="3951295" y="2636838"/>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pPr algn="ctr"/>
              <a:r>
                <a:rPr lang="zh-CN" altLang="en-US" sz="2000">
                  <a:latin typeface="微软雅黑" panose="020B0503020204020204" pitchFamily="34" charset="-122"/>
                  <a:ea typeface="微软雅黑" panose="020B0503020204020204" pitchFamily="34" charset="-122"/>
                  <a:sym typeface="Wingdings" panose="05000000000000000000"/>
                </a:rPr>
                <a:t></a:t>
              </a:r>
              <a:endParaRPr lang="zh-CN" altLang="en-US" sz="2000" dirty="0">
                <a:latin typeface="微软雅黑" panose="020B0503020204020204" pitchFamily="34" charset="-122"/>
                <a:ea typeface="微软雅黑" panose="020B0503020204020204" pitchFamily="34" charset="-122"/>
                <a:sym typeface="Wingdings" panose="05000000000000000000"/>
              </a:endParaRPr>
            </a:p>
          </p:txBody>
        </p:sp>
        <p:sp>
          <p:nvSpPr>
            <p:cNvPr id="109" name="Rectangle 45"/>
            <p:cNvSpPr>
              <a:spLocks noChangeArrowheads="1"/>
            </p:cNvSpPr>
            <p:nvPr/>
          </p:nvSpPr>
          <p:spPr bwMode="auto">
            <a:xfrm>
              <a:off x="4311657" y="2636838"/>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10" name="Rectangle 47"/>
            <p:cNvSpPr>
              <a:spLocks noChangeArrowheads="1"/>
            </p:cNvSpPr>
            <p:nvPr/>
          </p:nvSpPr>
          <p:spPr bwMode="auto">
            <a:xfrm>
              <a:off x="2511432" y="29972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11" name="Rectangle 48"/>
            <p:cNvSpPr>
              <a:spLocks noChangeArrowheads="1"/>
            </p:cNvSpPr>
            <p:nvPr/>
          </p:nvSpPr>
          <p:spPr bwMode="auto">
            <a:xfrm>
              <a:off x="2871795" y="29972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12" name="Rectangle 49"/>
            <p:cNvSpPr>
              <a:spLocks noChangeArrowheads="1"/>
            </p:cNvSpPr>
            <p:nvPr/>
          </p:nvSpPr>
          <p:spPr bwMode="auto">
            <a:xfrm>
              <a:off x="3232157" y="29972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13" name="Rectangle 50"/>
            <p:cNvSpPr>
              <a:spLocks noChangeArrowheads="1"/>
            </p:cNvSpPr>
            <p:nvPr/>
          </p:nvSpPr>
          <p:spPr bwMode="auto">
            <a:xfrm>
              <a:off x="3592520" y="29972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14" name="Rectangle 51"/>
            <p:cNvSpPr>
              <a:spLocks noChangeArrowheads="1"/>
            </p:cNvSpPr>
            <p:nvPr/>
          </p:nvSpPr>
          <p:spPr bwMode="auto">
            <a:xfrm>
              <a:off x="3951295" y="299720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15" name="Rectangle 52"/>
            <p:cNvSpPr>
              <a:spLocks noChangeArrowheads="1"/>
            </p:cNvSpPr>
            <p:nvPr/>
          </p:nvSpPr>
          <p:spPr bwMode="auto">
            <a:xfrm>
              <a:off x="4311657" y="299720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grpSp>
      <p:grpSp>
        <p:nvGrpSpPr>
          <p:cNvPr id="116" name="组合 140"/>
          <p:cNvGrpSpPr/>
          <p:nvPr/>
        </p:nvGrpSpPr>
        <p:grpSpPr>
          <a:xfrm>
            <a:off x="6648682" y="4292748"/>
            <a:ext cx="2975710" cy="2160588"/>
            <a:chOff x="2511432" y="4581525"/>
            <a:chExt cx="2160588" cy="2160588"/>
          </a:xfrm>
        </p:grpSpPr>
        <p:sp>
          <p:nvSpPr>
            <p:cNvPr id="117" name="Rectangle 54"/>
            <p:cNvSpPr>
              <a:spLocks noChangeArrowheads="1"/>
            </p:cNvSpPr>
            <p:nvPr/>
          </p:nvSpPr>
          <p:spPr bwMode="auto">
            <a:xfrm>
              <a:off x="2511432" y="458152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18" name="Rectangle 55"/>
            <p:cNvSpPr>
              <a:spLocks noChangeArrowheads="1"/>
            </p:cNvSpPr>
            <p:nvPr/>
          </p:nvSpPr>
          <p:spPr bwMode="auto">
            <a:xfrm>
              <a:off x="2871795" y="458152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19" name="Rectangle 56"/>
            <p:cNvSpPr>
              <a:spLocks noChangeArrowheads="1"/>
            </p:cNvSpPr>
            <p:nvPr/>
          </p:nvSpPr>
          <p:spPr bwMode="auto">
            <a:xfrm>
              <a:off x="3232157" y="458152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20" name="Rectangle 57"/>
            <p:cNvSpPr>
              <a:spLocks noChangeArrowheads="1"/>
            </p:cNvSpPr>
            <p:nvPr/>
          </p:nvSpPr>
          <p:spPr bwMode="auto">
            <a:xfrm>
              <a:off x="3592520" y="458152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21" name="Rectangle 58"/>
            <p:cNvSpPr>
              <a:spLocks noChangeArrowheads="1"/>
            </p:cNvSpPr>
            <p:nvPr/>
          </p:nvSpPr>
          <p:spPr bwMode="auto">
            <a:xfrm>
              <a:off x="3951295" y="458152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22" name="Rectangle 59"/>
            <p:cNvSpPr>
              <a:spLocks noChangeArrowheads="1"/>
            </p:cNvSpPr>
            <p:nvPr/>
          </p:nvSpPr>
          <p:spPr bwMode="auto">
            <a:xfrm>
              <a:off x="4311657" y="458152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23" name="Rectangle 67"/>
            <p:cNvSpPr>
              <a:spLocks noChangeArrowheads="1"/>
            </p:cNvSpPr>
            <p:nvPr/>
          </p:nvSpPr>
          <p:spPr bwMode="auto">
            <a:xfrm>
              <a:off x="2511432" y="4941888"/>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24" name="Rectangle 68"/>
            <p:cNvSpPr>
              <a:spLocks noChangeArrowheads="1"/>
            </p:cNvSpPr>
            <p:nvPr/>
          </p:nvSpPr>
          <p:spPr bwMode="auto">
            <a:xfrm>
              <a:off x="2851143" y="4941888"/>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zh-CN" altLang="en-US" sz="2000">
                  <a:latin typeface="微软雅黑" panose="020B0503020204020204" pitchFamily="34" charset="-122"/>
                  <a:ea typeface="微软雅黑" panose="020B0503020204020204" pitchFamily="34" charset="-122"/>
                  <a:sym typeface="Wingdings" panose="05000000000000000000"/>
                </a:rPr>
                <a:t></a:t>
              </a:r>
              <a:endParaRPr lang="zh-CN" altLang="en-US" sz="2000">
                <a:latin typeface="微软雅黑" panose="020B0503020204020204" pitchFamily="34" charset="-122"/>
                <a:ea typeface="微软雅黑" panose="020B0503020204020204" pitchFamily="34" charset="-122"/>
                <a:sym typeface="Wingdings" panose="05000000000000000000"/>
              </a:endParaRPr>
            </a:p>
          </p:txBody>
        </p:sp>
        <p:sp>
          <p:nvSpPr>
            <p:cNvPr id="125" name="Rectangle 69"/>
            <p:cNvSpPr>
              <a:spLocks noChangeArrowheads="1"/>
            </p:cNvSpPr>
            <p:nvPr/>
          </p:nvSpPr>
          <p:spPr bwMode="auto">
            <a:xfrm>
              <a:off x="3211505" y="4941888"/>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sz="2000">
                <a:ea typeface="楷体" panose="02010609060101010101" pitchFamily="49" charset="-122"/>
                <a:cs typeface="Times New Roman" panose="02020603050405020304" pitchFamily="18" charset="0"/>
              </a:endParaRPr>
            </a:p>
          </p:txBody>
        </p:sp>
        <p:sp>
          <p:nvSpPr>
            <p:cNvPr id="126" name="Rectangle 70"/>
            <p:cNvSpPr>
              <a:spLocks noChangeArrowheads="1"/>
            </p:cNvSpPr>
            <p:nvPr/>
          </p:nvSpPr>
          <p:spPr bwMode="auto">
            <a:xfrm>
              <a:off x="3571868" y="4941888"/>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sz="2000">
                <a:ea typeface="楷体" panose="02010609060101010101" pitchFamily="49" charset="-122"/>
                <a:cs typeface="Times New Roman" panose="02020603050405020304" pitchFamily="18" charset="0"/>
              </a:endParaRPr>
            </a:p>
          </p:txBody>
        </p:sp>
        <p:sp>
          <p:nvSpPr>
            <p:cNvPr id="127" name="Rectangle 71"/>
            <p:cNvSpPr>
              <a:spLocks noChangeArrowheads="1"/>
            </p:cNvSpPr>
            <p:nvPr/>
          </p:nvSpPr>
          <p:spPr bwMode="auto">
            <a:xfrm>
              <a:off x="3951295" y="4941888"/>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28" name="Rectangle 72"/>
            <p:cNvSpPr>
              <a:spLocks noChangeArrowheads="1"/>
            </p:cNvSpPr>
            <p:nvPr/>
          </p:nvSpPr>
          <p:spPr bwMode="auto">
            <a:xfrm>
              <a:off x="4311657" y="4941888"/>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29" name="Rectangle 74"/>
            <p:cNvSpPr>
              <a:spLocks noChangeArrowheads="1"/>
            </p:cNvSpPr>
            <p:nvPr/>
          </p:nvSpPr>
          <p:spPr bwMode="auto">
            <a:xfrm>
              <a:off x="2511432" y="530225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30" name="Rectangle 75"/>
            <p:cNvSpPr>
              <a:spLocks noChangeArrowheads="1"/>
            </p:cNvSpPr>
            <p:nvPr/>
          </p:nvSpPr>
          <p:spPr bwMode="auto">
            <a:xfrm>
              <a:off x="2851143" y="5302250"/>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1" name="Rectangle 76"/>
            <p:cNvSpPr>
              <a:spLocks noChangeArrowheads="1"/>
            </p:cNvSpPr>
            <p:nvPr/>
          </p:nvSpPr>
          <p:spPr bwMode="auto">
            <a:xfrm>
              <a:off x="3232157" y="530225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32" name="Rectangle 77"/>
            <p:cNvSpPr>
              <a:spLocks noChangeArrowheads="1"/>
            </p:cNvSpPr>
            <p:nvPr/>
          </p:nvSpPr>
          <p:spPr bwMode="auto">
            <a:xfrm>
              <a:off x="3571868" y="5302250"/>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sz="2000">
                <a:ea typeface="楷体" panose="02010609060101010101" pitchFamily="49" charset="-122"/>
                <a:cs typeface="Times New Roman" panose="02020603050405020304" pitchFamily="18" charset="0"/>
              </a:endParaRPr>
            </a:p>
          </p:txBody>
        </p:sp>
        <p:sp>
          <p:nvSpPr>
            <p:cNvPr id="133" name="Rectangle 78"/>
            <p:cNvSpPr>
              <a:spLocks noChangeArrowheads="1"/>
            </p:cNvSpPr>
            <p:nvPr/>
          </p:nvSpPr>
          <p:spPr bwMode="auto">
            <a:xfrm>
              <a:off x="3951295" y="5302250"/>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sz="2000">
                <a:ea typeface="楷体" panose="02010609060101010101" pitchFamily="49" charset="-122"/>
                <a:cs typeface="Times New Roman" panose="02020603050405020304" pitchFamily="18" charset="0"/>
              </a:endParaRPr>
            </a:p>
          </p:txBody>
        </p:sp>
        <p:sp>
          <p:nvSpPr>
            <p:cNvPr id="134" name="Rectangle 79"/>
            <p:cNvSpPr>
              <a:spLocks noChangeArrowheads="1"/>
            </p:cNvSpPr>
            <p:nvPr/>
          </p:nvSpPr>
          <p:spPr bwMode="auto">
            <a:xfrm>
              <a:off x="4311657" y="530225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35" name="Rectangle 81"/>
            <p:cNvSpPr>
              <a:spLocks noChangeArrowheads="1"/>
            </p:cNvSpPr>
            <p:nvPr/>
          </p:nvSpPr>
          <p:spPr bwMode="auto">
            <a:xfrm>
              <a:off x="2511432" y="566102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36" name="Rectangle 82"/>
            <p:cNvSpPr>
              <a:spLocks noChangeArrowheads="1"/>
            </p:cNvSpPr>
            <p:nvPr/>
          </p:nvSpPr>
          <p:spPr bwMode="auto">
            <a:xfrm>
              <a:off x="2871795" y="5661025"/>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7" name="Rectangle 83"/>
            <p:cNvSpPr>
              <a:spLocks noChangeArrowheads="1"/>
            </p:cNvSpPr>
            <p:nvPr/>
          </p:nvSpPr>
          <p:spPr bwMode="auto">
            <a:xfrm>
              <a:off x="3232157" y="5661025"/>
              <a:ext cx="360363"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8" name="Rectangle 84"/>
            <p:cNvSpPr>
              <a:spLocks noChangeArrowheads="1"/>
            </p:cNvSpPr>
            <p:nvPr/>
          </p:nvSpPr>
          <p:spPr bwMode="auto">
            <a:xfrm>
              <a:off x="3592520" y="5661025"/>
              <a:ext cx="360362" cy="360363"/>
            </a:xfrm>
            <a:prstGeom prst="rect">
              <a:avLst/>
            </a:prstGeom>
            <a:solidFill>
              <a:schemeClr val="accent3">
                <a:lumMod val="60000"/>
                <a:lumOff val="40000"/>
              </a:schemeClr>
            </a:solidFill>
            <a:ln w="38100" algn="ctr">
              <a:solidFill>
                <a:srgbClr val="FF3300"/>
              </a:solidFill>
              <a:miter lim="800000"/>
            </a:ln>
            <a:effectLst/>
          </p:spPr>
          <p:txBody>
            <a:bodyPr wrap="none" anchor="ctr"/>
            <a:lstStyle/>
            <a:p>
              <a:endParaRPr lang="zh-CN" altLang="zh-CN" sz="2000">
                <a:ea typeface="楷体" panose="02010609060101010101" pitchFamily="49" charset="-122"/>
                <a:cs typeface="Times New Roman" panose="02020603050405020304" pitchFamily="18" charset="0"/>
              </a:endParaRPr>
            </a:p>
          </p:txBody>
        </p:sp>
        <p:sp>
          <p:nvSpPr>
            <p:cNvPr id="139" name="Rectangle 85"/>
            <p:cNvSpPr>
              <a:spLocks noChangeArrowheads="1"/>
            </p:cNvSpPr>
            <p:nvPr/>
          </p:nvSpPr>
          <p:spPr bwMode="auto">
            <a:xfrm>
              <a:off x="3951295" y="5661025"/>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40" name="Rectangle 86"/>
            <p:cNvSpPr>
              <a:spLocks noChangeArrowheads="1"/>
            </p:cNvSpPr>
            <p:nvPr/>
          </p:nvSpPr>
          <p:spPr bwMode="auto">
            <a:xfrm>
              <a:off x="4311657" y="5661025"/>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41" name="Rectangle 88"/>
            <p:cNvSpPr>
              <a:spLocks noChangeArrowheads="1"/>
            </p:cNvSpPr>
            <p:nvPr/>
          </p:nvSpPr>
          <p:spPr bwMode="auto">
            <a:xfrm>
              <a:off x="2511432" y="6021388"/>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42" name="Rectangle 89"/>
            <p:cNvSpPr>
              <a:spLocks noChangeArrowheads="1"/>
            </p:cNvSpPr>
            <p:nvPr/>
          </p:nvSpPr>
          <p:spPr bwMode="auto">
            <a:xfrm>
              <a:off x="2871795" y="6021388"/>
              <a:ext cx="360362"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43" name="Rectangle 90"/>
            <p:cNvSpPr>
              <a:spLocks noChangeArrowheads="1"/>
            </p:cNvSpPr>
            <p:nvPr/>
          </p:nvSpPr>
          <p:spPr bwMode="auto">
            <a:xfrm>
              <a:off x="3232157" y="6021388"/>
              <a:ext cx="360363"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4" name="Rectangle 91"/>
            <p:cNvSpPr>
              <a:spLocks noChangeArrowheads="1"/>
            </p:cNvSpPr>
            <p:nvPr/>
          </p:nvSpPr>
          <p:spPr bwMode="auto">
            <a:xfrm>
              <a:off x="3592520" y="6021388"/>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5" name="Rectangle 92"/>
            <p:cNvSpPr>
              <a:spLocks noChangeArrowheads="1"/>
            </p:cNvSpPr>
            <p:nvPr/>
          </p:nvSpPr>
          <p:spPr bwMode="auto">
            <a:xfrm>
              <a:off x="3951295" y="6021388"/>
              <a:ext cx="360362" cy="360362"/>
            </a:xfrm>
            <a:prstGeom prst="rect">
              <a:avLst/>
            </a:prstGeom>
            <a:solidFill>
              <a:schemeClr val="accent3">
                <a:lumMod val="60000"/>
                <a:lumOff val="40000"/>
              </a:schemeClr>
            </a:solidFill>
            <a:ln w="38100" algn="ctr">
              <a:solidFill>
                <a:srgbClr val="FF3300"/>
              </a:solidFill>
              <a:miter lim="800000"/>
            </a:ln>
            <a:effectLst/>
          </p:spPr>
          <p:txBody>
            <a:bodyPr wrap="none" anchor="ctr"/>
            <a:lstStyle/>
            <a:p>
              <a:pPr algn="ctr"/>
              <a:r>
                <a:rPr lang="zh-CN" altLang="en-US" sz="2000">
                  <a:latin typeface="微软雅黑" panose="020B0503020204020204" pitchFamily="34" charset="-122"/>
                  <a:ea typeface="微软雅黑" panose="020B0503020204020204" pitchFamily="34" charset="-122"/>
                  <a:sym typeface="Wingdings" panose="0500000000000000000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a:endParaRPr>
            </a:p>
          </p:txBody>
        </p:sp>
        <p:sp>
          <p:nvSpPr>
            <p:cNvPr id="146" name="Rectangle 93"/>
            <p:cNvSpPr>
              <a:spLocks noChangeArrowheads="1"/>
            </p:cNvSpPr>
            <p:nvPr/>
          </p:nvSpPr>
          <p:spPr bwMode="auto">
            <a:xfrm>
              <a:off x="4311657" y="6021388"/>
              <a:ext cx="360363" cy="360362"/>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47" name="Rectangle 95"/>
            <p:cNvSpPr>
              <a:spLocks noChangeArrowheads="1"/>
            </p:cNvSpPr>
            <p:nvPr/>
          </p:nvSpPr>
          <p:spPr bwMode="auto">
            <a:xfrm>
              <a:off x="2511432" y="638175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48" name="Rectangle 96"/>
            <p:cNvSpPr>
              <a:spLocks noChangeArrowheads="1"/>
            </p:cNvSpPr>
            <p:nvPr/>
          </p:nvSpPr>
          <p:spPr bwMode="auto">
            <a:xfrm>
              <a:off x="2871795" y="638175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49" name="Rectangle 97"/>
            <p:cNvSpPr>
              <a:spLocks noChangeArrowheads="1"/>
            </p:cNvSpPr>
            <p:nvPr/>
          </p:nvSpPr>
          <p:spPr bwMode="auto">
            <a:xfrm>
              <a:off x="3232157" y="638175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50" name="Rectangle 98"/>
            <p:cNvSpPr>
              <a:spLocks noChangeArrowheads="1"/>
            </p:cNvSpPr>
            <p:nvPr/>
          </p:nvSpPr>
          <p:spPr bwMode="auto">
            <a:xfrm>
              <a:off x="3592520" y="638175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51" name="Rectangle 99"/>
            <p:cNvSpPr>
              <a:spLocks noChangeArrowheads="1"/>
            </p:cNvSpPr>
            <p:nvPr/>
          </p:nvSpPr>
          <p:spPr bwMode="auto">
            <a:xfrm>
              <a:off x="3951295" y="6381750"/>
              <a:ext cx="360362"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sp>
          <p:nvSpPr>
            <p:cNvPr id="152" name="Rectangle 100"/>
            <p:cNvSpPr>
              <a:spLocks noChangeArrowheads="1"/>
            </p:cNvSpPr>
            <p:nvPr/>
          </p:nvSpPr>
          <p:spPr bwMode="auto">
            <a:xfrm>
              <a:off x="4311657" y="6381750"/>
              <a:ext cx="360363" cy="360363"/>
            </a:xfrm>
            <a:prstGeom prst="rect">
              <a:avLst/>
            </a:prstGeom>
            <a:solidFill>
              <a:srgbClr val="336600"/>
            </a:solidFill>
            <a:ln w="38100" algn="ctr">
              <a:solidFill>
                <a:srgbClr val="FF3300"/>
              </a:solidFill>
              <a:miter lim="800000"/>
            </a:ln>
            <a:effectLst/>
          </p:spPr>
          <p:txBody>
            <a:bodyPr wrap="none" anchor="ctr"/>
            <a:lstStyle/>
            <a:p>
              <a:endParaRPr lang="zh-CN" altLang="zh-CN"/>
            </a:p>
          </p:txBody>
        </p:sp>
      </p:grpSp>
      <p:sp>
        <p:nvSpPr>
          <p:cNvPr id="153" name="TextBox 177"/>
          <p:cNvSpPr txBox="1"/>
          <p:nvPr/>
        </p:nvSpPr>
        <p:spPr>
          <a:xfrm>
            <a:off x="2245929" y="4595948"/>
            <a:ext cx="490220" cy="1500198"/>
          </a:xfrm>
          <a:prstGeom prst="rect">
            <a:avLst/>
          </a:prstGeom>
          <a:noFill/>
        </p:spPr>
        <p:txBody>
          <a:bodyPr vert="eaVert"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迷宫路径</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3</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154" name="TextBox 178"/>
          <p:cNvSpPr txBox="1"/>
          <p:nvPr/>
        </p:nvSpPr>
        <p:spPr>
          <a:xfrm>
            <a:off x="6246451" y="4595948"/>
            <a:ext cx="490220" cy="1500198"/>
          </a:xfrm>
          <a:prstGeom prst="rect">
            <a:avLst/>
          </a:prstGeom>
          <a:noFill/>
        </p:spPr>
        <p:txBody>
          <a:bodyPr vert="eaVert"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迷宫路径</a:t>
            </a:r>
            <a:r>
              <a:rPr lang="en-US" altLang="zh-CN"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4</a:t>
            </a:r>
            <a:endParaRPr lang="zh-CN" altLang="en-US" sz="20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918667" y="3140968"/>
            <a:ext cx="9217893" cy="2046605"/>
          </a:xfrm>
          <a:prstGeom prst="rect">
            <a:avLst/>
          </a:prstGeom>
          <a:solidFill>
            <a:schemeClr val="bg1"/>
          </a:solidFill>
          <a:ln>
            <a:solidFill>
              <a:srgbClr val="FC9A48"/>
            </a:solidFill>
          </a:ln>
          <a:scene3d>
            <a:camera prst="perspectiveLeft"/>
            <a:lightRig rig="threePt" dir="t"/>
          </a:scene3d>
        </p:spPr>
        <p:style>
          <a:lnRef idx="1">
            <a:schemeClr val="accent5"/>
          </a:lnRef>
          <a:fillRef idx="2">
            <a:schemeClr val="accent5"/>
          </a:fillRef>
          <a:effectRef idx="1">
            <a:schemeClr val="accent5"/>
          </a:effectRef>
          <a:fontRef idx="minor">
            <a:schemeClr val="dk1"/>
          </a:fontRef>
        </p:style>
        <p:txBody>
          <a:bodyPr wrap="square" tIns="144000" bIns="180000">
            <a:spAutoFit/>
          </a:bodyPr>
          <a:lstStyle/>
          <a:p>
            <a:pPr algn="l">
              <a:spcBef>
                <a:spcPct val="50000"/>
              </a:spcBef>
            </a:pPr>
            <a:r>
              <a:rPr lang="zh-CN" altLang="en-US" sz="3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思考题：</a:t>
            </a:r>
            <a:endParaRPr lang="zh-CN" altLang="en-US" sz="3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l">
              <a:spcBef>
                <a:spcPct val="50000"/>
              </a:spcBef>
            </a:pPr>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迷宫问题的递归求解与用栈和队列求解有什么异同</a:t>
            </a:r>
            <a:r>
              <a:rPr lang="en-US" altLang="zh-CN"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endParaRPr lang="zh-CN" altLang="en-US" sz="3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pic>
        <p:nvPicPr>
          <p:cNvPr id="3" name="Picture 5" descr="u=2379541180,2633410460&amp;fm=23&amp;gp=0"/>
          <p:cNvPicPr>
            <a:picLocks noChangeAspect="1" noChangeArrowheads="1"/>
          </p:cNvPicPr>
          <p:nvPr/>
        </p:nvPicPr>
        <p:blipFill>
          <a:blip r:embed="rId1" cstate="print"/>
          <a:srcRect/>
          <a:stretch>
            <a:fillRect/>
          </a:stretch>
        </p:blipFill>
        <p:spPr bwMode="auto">
          <a:xfrm>
            <a:off x="2711624" y="309170"/>
            <a:ext cx="3240360" cy="2808288"/>
          </a:xfrm>
          <a:prstGeom prst="rect">
            <a:avLst/>
          </a:prstGeom>
          <a:noFill/>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12" y="3717032"/>
            <a:ext cx="3251570" cy="3357586"/>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图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07568" y="1241757"/>
            <a:ext cx="7776864" cy="4374486"/>
          </a:xfrm>
          <a:prstGeom prst="rect">
            <a:avLst/>
          </a:prstGeom>
        </p:spPr>
      </p:pic>
      <p:sp>
        <p:nvSpPr>
          <p:cNvPr id="3" name="文本框 2"/>
          <p:cNvSpPr txBox="1"/>
          <p:nvPr/>
        </p:nvSpPr>
        <p:spPr>
          <a:xfrm>
            <a:off x="1811524" y="5877273"/>
            <a:ext cx="8424936" cy="368300"/>
          </a:xfrm>
          <a:prstGeom prst="rect">
            <a:avLst/>
          </a:prstGeom>
          <a:noFill/>
        </p:spPr>
        <p:txBody>
          <a:bodyPr wrap="square" rtlCol="0">
            <a:spAutoFit/>
          </a:bodyPr>
          <a:lstStyle/>
          <a:p>
            <a:r>
              <a:rPr lang="zh-CN" altLang="en-US" sz="1800" dirty="0">
                <a:solidFill>
                  <a:schemeClr val="tx1"/>
                </a:solidFill>
                <a:latin typeface="微软雅黑" panose="020B0503020204020204" pitchFamily="34" charset="-122"/>
                <a:ea typeface="微软雅黑" panose="020B0503020204020204" pitchFamily="34" charset="-122"/>
              </a:rPr>
              <a:t>本课件版权归清华大学出版社所有，仅提供教师教学使用，其他用途一律视为侵权</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bomb.wav"/>
                                        </p:tgtEl>
                                      </p:cMediaNode>
                                    </p:audio>
                                  </p:sub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subTnLst>
                                    <p:audio>
                                      <p:cMediaNode>
                                        <p:cTn display="0" masterRel="sameClick">
                                          <p:stCondLst>
                                            <p:cond evt="begin" delay="0">
                                              <p:tn val="11"/>
                                            </p:cond>
                                          </p:stCondLst>
                                          <p:endCondLst>
                                            <p:cond evt="onStopAudio" delay="0">
                                              <p:tgtEl>
                                                <p:sldTgt/>
                                              </p:tgtEl>
                                            </p:cond>
                                          </p:endCondLst>
                                        </p:cTn>
                                        <p:tgtEl>
                                          <p:sndTgt r:embed="rId3"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47528" y="3083487"/>
            <a:ext cx="6192688" cy="2343150"/>
          </a:xfrm>
          <a:prstGeom prst="rect">
            <a:avLst/>
          </a:prstGeom>
          <a:noFill/>
          <a:ln w="9525">
            <a:noFill/>
            <a:miter lim="800000"/>
          </a:ln>
          <a:effectLst/>
        </p:spPr>
        <p:txBody>
          <a:bodyPr wrap="square">
            <a:spAutoFit/>
          </a:bodyPr>
          <a:lstStyle/>
          <a:p>
            <a:pPr algn="l">
              <a:lnSpc>
                <a:spcPct val="140000"/>
              </a:lnSpc>
              <a:spcBef>
                <a:spcPct val="50000"/>
              </a:spcBef>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有许多数学公式、数列等的定义是递归的。</a:t>
            </a:r>
            <a:endPar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a:p>
            <a:pPr algn="l">
              <a:lnSpc>
                <a:spcPct val="140000"/>
              </a:lnSpc>
              <a:spcBef>
                <a:spcPct val="50000"/>
              </a:spcBef>
            </a:pP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例如，求</a:t>
            </a:r>
            <a:r>
              <a:rPr lang="en-US" altLang="zh-CN" sz="2400" i="1"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n</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和</a:t>
            </a:r>
            <a:r>
              <a:rPr lang="en-US" altLang="zh-CN"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Fibonacci</a:t>
            </a:r>
            <a:r>
              <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数列等。这些问题的求解过程可以将其递归定义直接转化为对应的递归算法。 </a:t>
            </a:r>
            <a:endParaRPr lang="zh-CN" altLang="en-US" sz="24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
        <p:nvSpPr>
          <p:cNvPr id="3" name="Text Box 4" descr="粉色面巾纸"/>
          <p:cNvSpPr txBox="1">
            <a:spLocks noChangeArrowheads="1"/>
          </p:cNvSpPr>
          <p:nvPr/>
        </p:nvSpPr>
        <p:spPr bwMode="auto">
          <a:xfrm>
            <a:off x="479376" y="784632"/>
            <a:ext cx="4608512" cy="645160"/>
          </a:xfrm>
          <a:prstGeom prst="rect">
            <a:avLst/>
          </a:prstGeom>
          <a:gradFill>
            <a:gsLst>
              <a:gs pos="0">
                <a:srgbClr val="FC9A48"/>
              </a:gs>
              <a:gs pos="80000">
                <a:srgbClr val="FC9A48"/>
              </a:gs>
              <a:gs pos="100000">
                <a:srgbClr val="FC9A48"/>
              </a:gs>
            </a:gsLst>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5"/>
          </a:lnRef>
          <a:fillRef idx="3">
            <a:schemeClr val="accent5"/>
          </a:fillRef>
          <a:effectRef idx="2">
            <a:schemeClr val="accent5"/>
          </a:effectRef>
          <a:fontRef idx="minor">
            <a:schemeClr val="lt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00000"/>
              </a:lnSpc>
              <a:spcBef>
                <a:spcPct val="50000"/>
              </a:spcBef>
            </a:pPr>
            <a:r>
              <a:rPr lang="en-US" altLang="zh-CN"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5.1.2 </a:t>
            </a:r>
            <a:r>
              <a:rPr lang="zh-CN" altLang="en-US"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rPr>
              <a:t>何时使用递归</a:t>
            </a:r>
            <a:endParaRPr lang="zh-CN" altLang="en-US" sz="3600" spc="50" dirty="0">
              <a:ln w="11430"/>
              <a:solidFill>
                <a:schemeClr val="tx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cs typeface="Consolas" panose="020B0609020204030204" pitchFamily="49" charset="0"/>
            </a:endParaRPr>
          </a:p>
        </p:txBody>
      </p:sp>
      <p:sp>
        <p:nvSpPr>
          <p:cNvPr id="4" name="Text Box 5"/>
          <p:cNvSpPr txBox="1">
            <a:spLocks noChangeArrowheads="1"/>
          </p:cNvSpPr>
          <p:nvPr/>
        </p:nvSpPr>
        <p:spPr bwMode="auto">
          <a:xfrm>
            <a:off x="622251" y="1743199"/>
            <a:ext cx="6337300" cy="460375"/>
          </a:xfrm>
          <a:prstGeom prst="rect">
            <a:avLst/>
          </a:prstGeom>
          <a:noFill/>
          <a:ln w="9525">
            <a:noFill/>
            <a:miter lim="800000"/>
          </a:ln>
          <a:effectLst/>
        </p:spPr>
        <p:txBody>
          <a:bodyPr>
            <a:spAutoFit/>
          </a:bodyPr>
          <a:lstStyle/>
          <a:p>
            <a:pPr algn="l">
              <a:spcBef>
                <a:spcPct val="50000"/>
              </a:spcBef>
            </a:pP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在以下三种情况下，常常要用到递归的方法。</a:t>
            </a:r>
            <a:endPar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70" y="2060848"/>
            <a:ext cx="10206525" cy="5688632"/>
          </a:xfrm>
          <a:prstGeom prst="rect">
            <a:avLst/>
          </a:prstGeom>
        </p:spPr>
      </p:pic>
      <p:sp>
        <p:nvSpPr>
          <p:cNvPr id="5" name="Text Box 6"/>
          <p:cNvSpPr txBox="1">
            <a:spLocks noChangeArrowheads="1"/>
          </p:cNvSpPr>
          <p:nvPr/>
        </p:nvSpPr>
        <p:spPr bwMode="auto">
          <a:xfrm>
            <a:off x="695277" y="2495348"/>
            <a:ext cx="2816217" cy="512445"/>
          </a:xfrm>
          <a:prstGeom prst="rect">
            <a:avLst/>
          </a:prstGeom>
          <a:gradFill>
            <a:gsLst>
              <a:gs pos="0">
                <a:srgbClr val="FC9A48"/>
              </a:gs>
              <a:gs pos="80000">
                <a:srgbClr val="FC9A48"/>
              </a:gs>
              <a:gs pos="100000">
                <a:srgbClr val="FC9A48"/>
              </a:gs>
            </a:gsLst>
          </a:gradFill>
        </p:spPr>
        <p:style>
          <a:lnRef idx="1">
            <a:schemeClr val="accent2"/>
          </a:lnRef>
          <a:fillRef idx="3">
            <a:schemeClr val="accent2"/>
          </a:fillRef>
          <a:effectRef idx="2">
            <a:schemeClr val="accent2"/>
          </a:effectRef>
          <a:fontRef idx="minor">
            <a:schemeClr val="lt1"/>
          </a:fontRef>
        </p:style>
        <p:txBody>
          <a:bodyPr wrap="square" tIns="72000" bIns="72000">
            <a:spAutoFit/>
          </a:bodyPr>
          <a:lstStyle/>
          <a:p>
            <a:pPr algn="l">
              <a:lnSpc>
                <a:spcPts val="2880"/>
              </a:lnSpc>
              <a:spcBef>
                <a:spcPts val="0"/>
              </a:spcBef>
            </a:pPr>
            <a:r>
              <a:rPr lang="en-US" altLang="zh-CN"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 1</a:t>
            </a:r>
            <a:r>
              <a:rPr lang="zh-CN" altLang="en-US"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rPr>
              <a:t>、定义是递归的</a:t>
            </a:r>
            <a:endParaRPr lang="zh-CN" altLang="en-US" sz="2200" dirty="0">
              <a:solidFill>
                <a:schemeClr val="tx1"/>
              </a:solidFill>
              <a:latin typeface="微软雅黑" panose="020B0503020204020204" pitchFamily="34" charset="-122"/>
              <a:ea typeface="微软雅黑" panose="020B0503020204020204" pitchFamily="34" charset="-122"/>
              <a:cs typeface="Consolas" panose="020B0609020204030204" pitchFamily="49" charset="0"/>
            </a:endParaRPr>
          </a:p>
        </p:txBody>
      </p:sp>
    </p:spTree>
  </p:cSld>
  <p:clrMapOvr>
    <a:masterClrMapping/>
  </p:clrMapOvr>
</p:sld>
</file>

<file path=ppt/tags/tag1.xml><?xml version="1.0" encoding="utf-8"?>
<p:tagLst xmlns:p="http://schemas.openxmlformats.org/presentationml/2006/main">
  <p:tag name="COMMONDATA" val="eyJoZGlkIjoiMDY2MjQwNzI0OTM0YTU2NzllMzQyZjJkMjRkOWNhZjQ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15702</Words>
  <Application>WPS 演示</Application>
  <PresentationFormat>宽屏</PresentationFormat>
  <Paragraphs>1497</Paragraphs>
  <Slides>86</Slides>
  <Notes>1</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86</vt:i4>
      </vt:variant>
    </vt:vector>
  </HeadingPairs>
  <TitlesOfParts>
    <vt:vector size="114" baseType="lpstr">
      <vt:lpstr>Arial</vt:lpstr>
      <vt:lpstr>宋体</vt:lpstr>
      <vt:lpstr>Wingdings</vt:lpstr>
      <vt:lpstr>微软雅黑 Light</vt:lpstr>
      <vt:lpstr>Times New Roman</vt:lpstr>
      <vt:lpstr>思源黑体 CN Heavy</vt:lpstr>
      <vt:lpstr>黑体</vt:lpstr>
      <vt:lpstr>Wingdings 2</vt:lpstr>
      <vt:lpstr>Consolas</vt:lpstr>
      <vt:lpstr>微软雅黑</vt:lpstr>
      <vt:lpstr>楷体_GB2312</vt:lpstr>
      <vt:lpstr>Arial</vt:lpstr>
      <vt:lpstr>华文中宋</vt:lpstr>
      <vt:lpstr>楷体</vt:lpstr>
      <vt:lpstr>仿宋</vt:lpstr>
      <vt:lpstr>Symbol</vt:lpstr>
      <vt:lpstr>Calibri</vt:lpstr>
      <vt:lpstr>Wingdings</vt:lpstr>
      <vt:lpstr>Calibri Light</vt:lpstr>
      <vt:lpstr>等线 Light</vt:lpstr>
      <vt:lpstr>等线</vt:lpstr>
      <vt:lpstr>新宋体</vt:lpstr>
      <vt:lpstr>Arial Unicode MS</vt:lpstr>
      <vt:lpstr>方正启体简体</vt:lpstr>
      <vt:lpstr>Wingdings</vt:lpstr>
      <vt:lpstr>方正硬笔楷书简体</vt:lpstr>
      <vt:lpstr>Symbol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lcb;wbh</dc:creator>
  <cp:lastModifiedBy>CC</cp:lastModifiedBy>
  <cp:revision>984</cp:revision>
  <dcterms:created xsi:type="dcterms:W3CDTF">2004-03-31T23:50:00Z</dcterms:created>
  <dcterms:modified xsi:type="dcterms:W3CDTF">2022-06-24T13:37:39Z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909CC551C334474DBEC5E6137740282F</vt:lpwstr>
  </property>
  <property fmtid="{D5CDD505-2E9C-101B-9397-08002B2CF9AE}" pid="3" name="KSOProductBuildVer">
    <vt:lpwstr>2052-11.1.0.11830</vt:lpwstr>
  </property>
</Properties>
</file>